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715" r:id="rId4"/>
    <p:sldMasterId id="2147483727" r:id="rId5"/>
  </p:sldMasterIdLst>
  <p:notesMasterIdLst>
    <p:notesMasterId r:id="rId36"/>
  </p:notesMasterIdLst>
  <p:sldIdLst>
    <p:sldId id="263" r:id="rId6"/>
    <p:sldId id="346" r:id="rId7"/>
    <p:sldId id="366" r:id="rId8"/>
    <p:sldId id="367" r:id="rId9"/>
    <p:sldId id="365" r:id="rId10"/>
    <p:sldId id="368" r:id="rId11"/>
    <p:sldId id="339" r:id="rId12"/>
    <p:sldId id="340" r:id="rId13"/>
    <p:sldId id="336" r:id="rId14"/>
    <p:sldId id="315" r:id="rId15"/>
    <p:sldId id="341" r:id="rId16"/>
    <p:sldId id="347" r:id="rId17"/>
    <p:sldId id="345" r:id="rId18"/>
    <p:sldId id="343" r:id="rId19"/>
    <p:sldId id="349" r:id="rId20"/>
    <p:sldId id="344" r:id="rId21"/>
    <p:sldId id="348" r:id="rId22"/>
    <p:sldId id="364" r:id="rId23"/>
    <p:sldId id="363" r:id="rId24"/>
    <p:sldId id="350" r:id="rId25"/>
    <p:sldId id="351" r:id="rId26"/>
    <p:sldId id="352" r:id="rId27"/>
    <p:sldId id="353" r:id="rId28"/>
    <p:sldId id="354" r:id="rId29"/>
    <p:sldId id="356" r:id="rId30"/>
    <p:sldId id="355" r:id="rId31"/>
    <p:sldId id="357" r:id="rId32"/>
    <p:sldId id="358" r:id="rId33"/>
    <p:sldId id="359" r:id="rId34"/>
    <p:sldId id="360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99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9" autoAdjust="0"/>
    <p:restoredTop sz="86462" autoAdjust="0"/>
  </p:normalViewPr>
  <p:slideViewPr>
    <p:cSldViewPr>
      <p:cViewPr>
        <p:scale>
          <a:sx n="75" d="100"/>
          <a:sy n="75" d="100"/>
        </p:scale>
        <p:origin x="-2664" y="-9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EA2A-2E6D-44B6-80AC-8738680B588F}" type="datetimeFigureOut">
              <a:rPr lang="fr-FR" smtClean="0"/>
              <a:t>21/10/2019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A2B0-BDE5-4191-9F85-98D03D99CD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1D9E0-3D9F-4031-89E6-27D4E3214CBD}" type="slidenum">
              <a:rPr lang="fr-FR" smtClean="0">
                <a:solidFill>
                  <a:prstClr val="black"/>
                </a:solidFill>
              </a:rPr>
              <a:pPr/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8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A2B0-BDE5-4191-9F85-98D03D99CD67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3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49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8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95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178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20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5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31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" y="2996978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5638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4" y="1556792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35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F51E0E63-BC59-4AFC-A7DC-49E291861A4C}" type="datetime1">
              <a:rPr lang="fr-FR" smtClean="0">
                <a:solidFill>
                  <a:prstClr val="black"/>
                </a:solidFill>
              </a:rPr>
              <a:t>21/10/2019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17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306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7A8C38E7-87F1-47CA-93CE-C35E5DAE2FB3}" type="datetime1">
              <a:rPr lang="fr-FR" smtClean="0">
                <a:solidFill>
                  <a:prstClr val="black"/>
                </a:solidFill>
              </a:rPr>
              <a:t>21/10/2019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19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5013178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148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+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0"/>
          </p:nvPr>
        </p:nvSpPr>
        <p:spPr>
          <a:xfrm>
            <a:off x="26" y="5"/>
            <a:ext cx="9168063" cy="5445125"/>
          </a:xfrm>
          <a:custGeom>
            <a:avLst/>
            <a:gdLst>
              <a:gd name="connsiteX0" fmla="*/ 0 w 9144000"/>
              <a:gd name="connsiteY0" fmla="*/ 0 h 5445125"/>
              <a:gd name="connsiteX1" fmla="*/ 9144000 w 9144000"/>
              <a:gd name="connsiteY1" fmla="*/ 0 h 5445125"/>
              <a:gd name="connsiteX2" fmla="*/ 9144000 w 9144000"/>
              <a:gd name="connsiteY2" fmla="*/ 5445125 h 5445125"/>
              <a:gd name="connsiteX3" fmla="*/ 0 w 9144000"/>
              <a:gd name="connsiteY3" fmla="*/ 5445125 h 5445125"/>
              <a:gd name="connsiteX4" fmla="*/ 0 w 9144000"/>
              <a:gd name="connsiteY4" fmla="*/ 0 h 5445125"/>
              <a:gd name="connsiteX0" fmla="*/ 0 w 9168063"/>
              <a:gd name="connsiteY0" fmla="*/ 0 h 5445125"/>
              <a:gd name="connsiteX1" fmla="*/ 9144000 w 9168063"/>
              <a:gd name="connsiteY1" fmla="*/ 0 h 5445125"/>
              <a:gd name="connsiteX2" fmla="*/ 9144000 w 9168063"/>
              <a:gd name="connsiteY2" fmla="*/ 5445125 h 5445125"/>
              <a:gd name="connsiteX3" fmla="*/ 9168063 w 9168063"/>
              <a:gd name="connsiteY3" fmla="*/ 5429083 h 5445125"/>
              <a:gd name="connsiteX4" fmla="*/ 0 w 9168063"/>
              <a:gd name="connsiteY4" fmla="*/ 0 h 544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8063" h="5445125">
                <a:moveTo>
                  <a:pt x="0" y="0"/>
                </a:moveTo>
                <a:lnTo>
                  <a:pt x="9144000" y="0"/>
                </a:lnTo>
                <a:lnTo>
                  <a:pt x="9144000" y="5445125"/>
                </a:lnTo>
                <a:lnTo>
                  <a:pt x="9168063" y="5429083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91184" tIns="45594" rIns="91184" bIns="45594"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0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628800"/>
            <a:ext cx="3635896" cy="136815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" y="2996978"/>
            <a:ext cx="3635896" cy="576063"/>
          </a:xfrm>
          <a:prstGeom prst="rect">
            <a:avLst/>
          </a:prstGeom>
        </p:spPr>
        <p:txBody>
          <a:bodyPr lIns="91184" tIns="45594" rIns="91184" bIns="45594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9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19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79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38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98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5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1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77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98189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333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59634" y="1556792"/>
            <a:ext cx="7427168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 b="0" i="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 b="0" i="0"/>
            </a:lvl3pPr>
            <a:lvl4pPr>
              <a:defRPr sz="1800" b="0" i="0"/>
            </a:lvl4pPr>
            <a:lvl5pPr>
              <a:defRPr sz="1800" b="0" i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0" y="6381354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87624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19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 bandeau 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1560" y="1412776"/>
            <a:ext cx="7848872" cy="4525963"/>
          </a:xfrm>
          <a:prstGeom prst="rect">
            <a:avLst/>
          </a:prstGeom>
        </p:spPr>
        <p:txBody>
          <a:bodyPr lIns="91184" tIns="45594" rIns="91184" bIns="45594"/>
          <a:lstStyle>
            <a:lvl1pPr marL="341976" indent="-341976">
              <a:buClr>
                <a:schemeClr val="accent3"/>
              </a:buClr>
              <a:buFont typeface="Arial" pitchFamily="34" charset="0"/>
              <a:buChar char="►"/>
              <a:defRPr sz="2800"/>
            </a:lvl1pPr>
            <a:lvl2pPr marL="740950" indent="-284985">
              <a:buClr>
                <a:schemeClr val="accent1"/>
              </a:buClr>
              <a:buFont typeface="Arial" pitchFamily="34" charset="0"/>
              <a:buChar char="►"/>
              <a:defRPr sz="2400"/>
            </a:lvl2pPr>
            <a:lvl3pPr marL="1139927" indent="-227984">
              <a:buClr>
                <a:schemeClr val="bg2">
                  <a:lumMod val="75000"/>
                </a:schemeClr>
              </a:buClr>
              <a:buFont typeface="Arial" pitchFamily="34" charset="0"/>
              <a:buChar char="►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028384" y="5949306"/>
            <a:ext cx="1043608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00397" y="6381354"/>
            <a:ext cx="981472" cy="365125"/>
          </a:xfrm>
          <a:prstGeom prst="rect">
            <a:avLst/>
          </a:prstGeom>
        </p:spPr>
        <p:txBody>
          <a:bodyPr lIns="91184" tIns="45594" rIns="91184" bIns="45594"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39552" y="116632"/>
            <a:ext cx="6480720" cy="72008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014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86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22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4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69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13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977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8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867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08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134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59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02F9-4B3A-4447-9169-D258F38C5BD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622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FAB-8BF5-4EBB-9ED9-9122B1968B3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27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DCF6-80FB-45A5-AC0D-BD4FCBB42E0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5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6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54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49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41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B57D1-67CF-4E1E-9673-F8E0DA471407}" type="datetime1">
              <a:rPr lang="fr-FR" smtClean="0"/>
              <a:t>21/10/2019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397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40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66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1E8C-01B7-4D49-9676-C9C6C320478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412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B3B5-4FF0-4066-A0B1-77A6AB76339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0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90C37-54AE-43F1-A607-8156850C8258}" type="datetime1">
              <a:rPr lang="fr-FR" smtClean="0"/>
              <a:t>21/10/2019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95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DC8D-3410-4017-99F7-30635C477863}" type="datetime1">
              <a:rPr lang="fr-FR" smtClean="0"/>
              <a:t>21/10/2019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25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5586-E88F-472C-BE70-4B05A3882CE3}" type="datetime1">
              <a:rPr lang="fr-FR" smtClean="0"/>
              <a:t>21/10/2019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5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8EC6-F073-46C7-91E4-71A600FE520D}" type="datetime1">
              <a:rPr lang="fr-FR" smtClean="0"/>
              <a:t>21/10/2019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4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0B86-8F7B-48A5-A840-5AFF10B8324B}" type="datetime1">
              <a:rPr lang="fr-FR" smtClean="0"/>
              <a:t>21/10/2019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59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/>
              <a:t>21/10/2019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20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357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87626" y="5373221"/>
            <a:ext cx="6912768" cy="720080"/>
          </a:xfrm>
          <a:prstGeom prst="rect">
            <a:avLst/>
          </a:prstGeom>
        </p:spPr>
        <p:txBody>
          <a:bodyPr vert="horz" lIns="91184" tIns="45594" rIns="91184" bIns="45594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72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1938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1976" indent="-341976" algn="l" defTabSz="9119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0950" indent="-284985" algn="l" defTabSz="91193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27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886" indent="-227984" algn="l" defTabSz="91193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862" indent="-227984" algn="l" defTabSz="91193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3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01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770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9" indent="-227984" algn="l" defTabSz="9119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6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3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10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77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49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15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778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752" algn="l" defTabSz="9119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8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E38D-C34B-4302-9D69-BE23CD4F4FC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1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global.org/Tests-Preparation/Workforce-Assessment-Solutions/WorkFORCE-Assessment-for-Job-Fit" TargetMode="External"/><Relationship Id="rId2" Type="http://schemas.openxmlformats.org/officeDocument/2006/relationships/hyperlink" Target="https://www.truity.com/view/tests/personality-care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fkvIwq7oxzM" TargetMode="External"/><Relationship Id="rId4" Type="http://schemas.openxmlformats.org/officeDocument/2006/relationships/hyperlink" Target="https://www.youtube.com/watch?v=SemHh0n19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global.org/Tests-Preparation/Workforce-Assessment-Solutions/WorkFORCE-Assessment-for-Job-Fit" TargetMode="External"/><Relationship Id="rId2" Type="http://schemas.openxmlformats.org/officeDocument/2006/relationships/hyperlink" Target="https://www.truity.com/view/tests/personality-care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fkvIwq7oxzM" TargetMode="External"/><Relationship Id="rId4" Type="http://schemas.openxmlformats.org/officeDocument/2006/relationships/hyperlink" Target="https://www.youtube.com/watch?v=SemHh0n19L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1537" y="5229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Design-</a:t>
            </a:r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Life</a:t>
            </a:r>
            <a:br>
              <a:rPr lang="fr-FR" dirty="0" smtClean="0"/>
            </a:br>
            <a:r>
              <a:rPr lang="fr-FR" dirty="0" smtClean="0"/>
              <a:t>Session 2</a:t>
            </a:r>
            <a:br>
              <a:rPr lang="fr-FR" dirty="0" smtClean="0"/>
            </a:br>
            <a:r>
              <a:rPr lang="fr-FR" dirty="0" smtClean="0"/>
              <a:t>  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4" y="836738"/>
            <a:ext cx="3571875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8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61120" y="105273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7030A0"/>
                </a:solidFill>
              </a:rPr>
              <a:t>Design </a:t>
            </a:r>
            <a:r>
              <a:rPr lang="fr-FR" sz="3600" b="1" dirty="0" err="1" smtClean="0">
                <a:solidFill>
                  <a:srgbClr val="7030A0"/>
                </a:solidFill>
              </a:rPr>
              <a:t>Thinking</a:t>
            </a:r>
            <a:endParaRPr lang="fr-FR" sz="3600" b="1" dirty="0" smtClean="0">
              <a:solidFill>
                <a:srgbClr val="7030A0"/>
              </a:solidFill>
            </a:endParaRPr>
          </a:p>
        </p:txBody>
      </p:sp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12301" name="Picture 13" descr="Image associé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4" y="2132856"/>
            <a:ext cx="733737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ésultat de recherche d'images pour &quot;Design thinking mindset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16661" r="23554" b="47064"/>
          <a:stretch/>
        </p:blipFill>
        <p:spPr bwMode="auto">
          <a:xfrm>
            <a:off x="7812360" y="197233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696778" y="4041068"/>
            <a:ext cx="3606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…3 five </a:t>
            </a:r>
          </a:p>
          <a:p>
            <a:pPr algn="ctr"/>
            <a:r>
              <a:rPr lang="fr-FR" b="1" dirty="0" err="1" smtClean="0"/>
              <a:t>year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odyssey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plans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86122" y="4041068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you</a:t>
            </a:r>
            <a:r>
              <a:rPr lang="fr-FR" b="1" dirty="0"/>
              <a:t>!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Connect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the dots – </a:t>
            </a:r>
          </a:p>
          <a:p>
            <a:pPr algn="ctr"/>
            <a:r>
              <a:rPr lang="fr-FR" b="1" dirty="0" smtClean="0"/>
              <a:t>do a </a:t>
            </a:r>
          </a:p>
          <a:p>
            <a:pPr algn="ctr"/>
            <a:r>
              <a:rPr lang="fr-FR" b="1" dirty="0" err="1" smtClean="0"/>
              <a:t>work</a:t>
            </a:r>
            <a:r>
              <a:rPr lang="fr-FR" b="1" dirty="0" smtClean="0"/>
              <a:t> &amp; life </a:t>
            </a:r>
          </a:p>
          <a:p>
            <a:pPr algn="ctr"/>
            <a:r>
              <a:rPr lang="fr-FR" b="1" dirty="0" err="1" smtClean="0"/>
              <a:t>overview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015716" y="479613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gravity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problems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052318" y="4783085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</a:t>
            </a:r>
            <a:r>
              <a:rPr lang="fr-FR" b="1" dirty="0" err="1" smtClean="0"/>
              <a:t>your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life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6444208" y="5442468"/>
            <a:ext cx="1188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…by </a:t>
            </a:r>
            <a:r>
              <a:rPr lang="fr-FR" b="1" dirty="0" err="1" smtClean="0"/>
              <a:t>assessing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</a:t>
            </a:r>
            <a:r>
              <a:rPr lang="fr-FR" b="1" dirty="0" err="1" smtClean="0"/>
              <a:t>choices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1043608" y="6647932"/>
            <a:ext cx="865651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" dirty="0" smtClean="0"/>
              <a:t>Source: https</a:t>
            </a:r>
            <a:r>
              <a:rPr lang="fr-FR" sz="600" dirty="0"/>
              <a:t>://www.google.com/search?q=design+thinking&amp;client=firefox-b&amp;source=lnms&amp;tbm=isch&amp;sa=X&amp;ved=0ahUKEwidvfTy7ujiAhVyA2MBHYABAsEQ_AUIECgB&amp;biw=1920&amp;bih=1035#imgrc=vuNSwWfNpuAsDM: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9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23728" y="2613023"/>
            <a:ext cx="77048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b="1" dirty="0" err="1" smtClean="0">
                <a:solidFill>
                  <a:srgbClr val="0070C0"/>
                </a:solidFill>
              </a:rPr>
              <a:t>Journaling</a:t>
            </a:r>
            <a:r>
              <a:rPr lang="fr-FR" sz="2800" dirty="0" smtClean="0"/>
              <a:t> : </a:t>
            </a:r>
            <a:r>
              <a:rPr lang="fr-FR" sz="2800" dirty="0" err="1" smtClean="0"/>
              <a:t>Work</a:t>
            </a:r>
            <a:r>
              <a:rPr lang="fr-FR" sz="2800" dirty="0" smtClean="0"/>
              <a:t>, Love, Play, </a:t>
            </a:r>
            <a:r>
              <a:rPr lang="fr-FR" sz="2800" dirty="0" err="1" smtClean="0"/>
              <a:t>Health</a:t>
            </a:r>
            <a:endParaRPr lang="fr-FR" sz="2800" dirty="0" smtClean="0"/>
          </a:p>
          <a:p>
            <a:pPr lvl="1"/>
            <a:endParaRPr lang="fr-FR" sz="2800" dirty="0" smtClean="0"/>
          </a:p>
          <a:p>
            <a:pPr marL="342900" indent="-342900">
              <a:buFont typeface="+mj-lt"/>
              <a:buAutoNum type="arabicPeriod"/>
            </a:pPr>
            <a:endParaRPr lang="fr-FR" sz="2800" dirty="0"/>
          </a:p>
          <a:p>
            <a:pPr marL="342900" indent="-342900">
              <a:buFont typeface="+mj-lt"/>
              <a:buAutoNum type="arabicPeriod"/>
            </a:pPr>
            <a:r>
              <a:rPr lang="fr-FR" sz="2800" b="1" dirty="0" smtClean="0">
                <a:solidFill>
                  <a:srgbClr val="00B050"/>
                </a:solidFill>
              </a:rPr>
              <a:t>Building a </a:t>
            </a:r>
            <a:r>
              <a:rPr lang="fr-FR" sz="2800" b="1" dirty="0" err="1" smtClean="0">
                <a:solidFill>
                  <a:srgbClr val="00B050"/>
                </a:solidFill>
              </a:rPr>
              <a:t>compass</a:t>
            </a:r>
            <a:r>
              <a:rPr lang="fr-FR" sz="2800" b="1" dirty="0" smtClean="0">
                <a:solidFill>
                  <a:srgbClr val="00B050"/>
                </a:solidFill>
              </a:rPr>
              <a:t> </a:t>
            </a:r>
            <a:r>
              <a:rPr lang="fr-FR" sz="2800" dirty="0" smtClean="0"/>
              <a:t>: </a:t>
            </a:r>
            <a:r>
              <a:rPr lang="fr-FR" sz="2800" dirty="0" err="1"/>
              <a:t>W</a:t>
            </a:r>
            <a:r>
              <a:rPr lang="fr-FR" sz="2800" dirty="0" err="1" smtClean="0"/>
              <a:t>orkview</a:t>
            </a:r>
            <a:r>
              <a:rPr lang="fr-FR" sz="2800" dirty="0" smtClean="0"/>
              <a:t> &amp; </a:t>
            </a:r>
            <a:r>
              <a:rPr lang="fr-FR" sz="2800" dirty="0" err="1" smtClean="0"/>
              <a:t>Lifeview</a:t>
            </a:r>
            <a:endParaRPr lang="fr-FR" sz="2800" dirty="0" smtClean="0"/>
          </a:p>
          <a:p>
            <a:pPr lvl="1"/>
            <a:endParaRPr lang="fr-FR" sz="2800" dirty="0" smtClean="0"/>
          </a:p>
          <a:p>
            <a:pPr lvl="1"/>
            <a:endParaRPr lang="fr-FR" sz="2800" dirty="0"/>
          </a:p>
          <a:p>
            <a:pPr lvl="1"/>
            <a:endParaRPr lang="fr-FR" dirty="0" smtClean="0"/>
          </a:p>
        </p:txBody>
      </p:sp>
      <p:pic>
        <p:nvPicPr>
          <p:cNvPr id="2052" name="Picture 4" descr="Écrit, Écrire, Stylo Plume, Enc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2420888"/>
            <a:ext cx="1296144" cy="9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ussole, Ont Augmenté 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3717032"/>
            <a:ext cx="1296143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8090" r="55450" b="27537"/>
          <a:stretch/>
        </p:blipFill>
        <p:spPr bwMode="auto">
          <a:xfrm>
            <a:off x="6027712" y="116633"/>
            <a:ext cx="2981325" cy="245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23728" y="2613023"/>
            <a:ext cx="770485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b="1" dirty="0" err="1" smtClean="0">
                <a:solidFill>
                  <a:srgbClr val="0070C0"/>
                </a:solidFill>
              </a:rPr>
              <a:t>Journaling</a:t>
            </a:r>
            <a:r>
              <a:rPr lang="fr-FR" sz="2800" dirty="0" smtClean="0">
                <a:solidFill>
                  <a:prstClr val="black"/>
                </a:solidFill>
              </a:rPr>
              <a:t> : </a:t>
            </a:r>
            <a:r>
              <a:rPr lang="fr-FR" sz="2800" dirty="0" err="1" smtClean="0">
                <a:solidFill>
                  <a:prstClr val="black"/>
                </a:solidFill>
              </a:rPr>
              <a:t>Work</a:t>
            </a:r>
            <a:r>
              <a:rPr lang="fr-FR" sz="2800" dirty="0" smtClean="0">
                <a:solidFill>
                  <a:prstClr val="black"/>
                </a:solidFill>
              </a:rPr>
              <a:t>, Love, Play, </a:t>
            </a:r>
            <a:r>
              <a:rPr lang="fr-FR" sz="2800" dirty="0" err="1" smtClean="0">
                <a:solidFill>
                  <a:prstClr val="black"/>
                </a:solidFill>
              </a:rPr>
              <a:t>Health</a:t>
            </a:r>
            <a:endParaRPr lang="fr-FR" sz="2800" dirty="0" smtClean="0">
              <a:solidFill>
                <a:prstClr val="black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dirty="0" err="1" smtClean="0">
                <a:solidFill>
                  <a:prstClr val="black"/>
                </a:solidFill>
              </a:rPr>
              <a:t>Think</a:t>
            </a:r>
            <a:r>
              <a:rPr lang="fr-FR" sz="2800" dirty="0" smtClean="0">
                <a:solidFill>
                  <a:prstClr val="black"/>
                </a:solidFill>
              </a:rPr>
              <a:t>, </a:t>
            </a:r>
            <a:r>
              <a:rPr lang="fr-FR" sz="2800" dirty="0" err="1" smtClean="0">
                <a:solidFill>
                  <a:prstClr val="black"/>
                </a:solidFill>
              </a:rPr>
              <a:t>share</a:t>
            </a:r>
            <a:r>
              <a:rPr lang="fr-FR" sz="2800" dirty="0" smtClean="0">
                <a:solidFill>
                  <a:prstClr val="black"/>
                </a:solidFill>
              </a:rPr>
              <a:t> in pairs</a:t>
            </a:r>
          </a:p>
          <a:p>
            <a:endParaRPr lang="fr-FR" sz="2800" dirty="0">
              <a:solidFill>
                <a:prstClr val="black"/>
              </a:solidFill>
            </a:endParaRPr>
          </a:p>
          <a:p>
            <a:r>
              <a:rPr lang="fr-FR" sz="2800" b="1" dirty="0" smtClean="0">
                <a:solidFill>
                  <a:srgbClr val="00B050"/>
                </a:solidFill>
              </a:rPr>
              <a:t>2. Building a </a:t>
            </a:r>
            <a:r>
              <a:rPr lang="fr-FR" sz="2800" b="1" dirty="0" err="1" smtClean="0">
                <a:solidFill>
                  <a:srgbClr val="00B050"/>
                </a:solidFill>
              </a:rPr>
              <a:t>compass</a:t>
            </a:r>
            <a:r>
              <a:rPr lang="fr-FR" sz="2800" b="1" dirty="0" smtClean="0">
                <a:solidFill>
                  <a:srgbClr val="00B050"/>
                </a:solidFill>
              </a:rPr>
              <a:t> </a:t>
            </a:r>
            <a:r>
              <a:rPr lang="fr-FR" sz="2800" dirty="0" smtClean="0">
                <a:solidFill>
                  <a:prstClr val="black"/>
                </a:solidFill>
              </a:rPr>
              <a:t>: </a:t>
            </a:r>
            <a:r>
              <a:rPr lang="fr-FR" sz="2800" dirty="0" err="1">
                <a:solidFill>
                  <a:prstClr val="black"/>
                </a:solidFill>
              </a:rPr>
              <a:t>W</a:t>
            </a:r>
            <a:r>
              <a:rPr lang="fr-FR" sz="2800" dirty="0" err="1" smtClean="0">
                <a:solidFill>
                  <a:prstClr val="black"/>
                </a:solidFill>
              </a:rPr>
              <a:t>orkview</a:t>
            </a:r>
            <a:r>
              <a:rPr lang="fr-FR" sz="2800" dirty="0" smtClean="0">
                <a:solidFill>
                  <a:prstClr val="black"/>
                </a:solidFill>
              </a:rPr>
              <a:t> &amp; </a:t>
            </a:r>
            <a:r>
              <a:rPr lang="fr-FR" sz="2800" dirty="0" err="1" smtClean="0">
                <a:solidFill>
                  <a:prstClr val="black"/>
                </a:solidFill>
              </a:rPr>
              <a:t>Lifeview</a:t>
            </a:r>
            <a:endParaRPr lang="fr-FR" sz="2800" dirty="0" smtClean="0">
              <a:solidFill>
                <a:prstClr val="black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dirty="0" err="1" smtClean="0">
                <a:solidFill>
                  <a:prstClr val="black"/>
                </a:solidFill>
              </a:rPr>
              <a:t>Think</a:t>
            </a:r>
            <a:r>
              <a:rPr lang="fr-FR" sz="2800" dirty="0" smtClean="0">
                <a:solidFill>
                  <a:prstClr val="black"/>
                </a:solidFill>
              </a:rPr>
              <a:t>, </a:t>
            </a:r>
            <a:r>
              <a:rPr lang="fr-FR" sz="2800" dirty="0" err="1" smtClean="0">
                <a:solidFill>
                  <a:prstClr val="black"/>
                </a:solidFill>
              </a:rPr>
              <a:t>share</a:t>
            </a:r>
            <a:r>
              <a:rPr lang="fr-FR" sz="2800" dirty="0" smtClean="0">
                <a:solidFill>
                  <a:prstClr val="black"/>
                </a:solidFill>
              </a:rPr>
              <a:t> in pairs</a:t>
            </a: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2052" name="Picture 4" descr="Écrit, Écrire, Stylo Plume, Enc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2420888"/>
            <a:ext cx="1296144" cy="9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ussole, Ont Augmenté 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3717032"/>
            <a:ext cx="1296143" cy="109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8090" r="55450" b="27537"/>
          <a:stretch/>
        </p:blipFill>
        <p:spPr bwMode="auto">
          <a:xfrm>
            <a:off x="6027712" y="116633"/>
            <a:ext cx="2981325" cy="245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0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07704" y="2623463"/>
            <a:ext cx="770485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Journaling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Work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, Love, Play,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Health</a:t>
            </a:r>
            <a:endParaRPr lang="fr-FR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Think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in pairs</a:t>
            </a:r>
          </a:p>
          <a:p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2. Building a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compass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W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orkview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Lifeview</a:t>
            </a:r>
            <a:endParaRPr lang="fr-FR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Think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in pairs</a:t>
            </a:r>
            <a:endParaRPr lang="fr-FR" sz="2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fr-FR" sz="2800" dirty="0">
              <a:solidFill>
                <a:prstClr val="black"/>
              </a:solidFill>
            </a:endParaRPr>
          </a:p>
          <a:p>
            <a:r>
              <a:rPr lang="fr-FR" sz="2800" b="1" dirty="0" smtClean="0">
                <a:solidFill>
                  <a:srgbClr val="00B050"/>
                </a:solidFill>
              </a:rPr>
              <a:t>3. </a:t>
            </a:r>
            <a:r>
              <a:rPr lang="fr-FR" sz="2800" b="1" dirty="0" err="1" smtClean="0">
                <a:solidFill>
                  <a:srgbClr val="00B050"/>
                </a:solidFill>
              </a:rPr>
              <a:t>Mindmapping</a:t>
            </a:r>
            <a:r>
              <a:rPr lang="fr-FR" sz="2800" b="1" dirty="0" smtClean="0">
                <a:solidFill>
                  <a:srgbClr val="00B050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your</a:t>
            </a:r>
            <a:r>
              <a:rPr lang="fr-FR" sz="2800" dirty="0" smtClean="0">
                <a:solidFill>
                  <a:prstClr val="black"/>
                </a:solidFill>
              </a:rPr>
              <a:t> Engagement, </a:t>
            </a:r>
            <a:r>
              <a:rPr lang="fr-FR" sz="2800" dirty="0" err="1" smtClean="0">
                <a:solidFill>
                  <a:prstClr val="black"/>
                </a:solidFill>
              </a:rPr>
              <a:t>Energy</a:t>
            </a:r>
            <a:r>
              <a:rPr lang="fr-FR" sz="2800" dirty="0" smtClean="0">
                <a:solidFill>
                  <a:prstClr val="black"/>
                </a:solidFill>
              </a:rPr>
              <a:t>, Flow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dirty="0" err="1" smtClean="0">
                <a:solidFill>
                  <a:prstClr val="black"/>
                </a:solidFill>
              </a:rPr>
              <a:t>Think</a:t>
            </a:r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2052" name="Picture 4" descr="Écrit, Écrire, Stylo Plume, Enc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2420888"/>
            <a:ext cx="1296144" cy="9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ussole, Ont Augmenté 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" y="3717032"/>
            <a:ext cx="1296143" cy="109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8090" r="55450" b="27537"/>
          <a:stretch/>
        </p:blipFill>
        <p:spPr bwMode="auto">
          <a:xfrm>
            <a:off x="6027712" y="116633"/>
            <a:ext cx="2981325" cy="245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 descr="Pixelchen, Pixel, Mindmap, Organigramme, Connex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4"/>
          <a:stretch/>
        </p:blipFill>
        <p:spPr bwMode="auto">
          <a:xfrm>
            <a:off x="483381" y="5229199"/>
            <a:ext cx="1368152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97474" y="2052516"/>
            <a:ext cx="76111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9933"/>
                </a:solidFill>
              </a:rPr>
              <a:t>4. </a:t>
            </a:r>
            <a:r>
              <a:rPr lang="fr-FR" sz="2800" b="1" dirty="0" err="1" smtClean="0">
                <a:solidFill>
                  <a:srgbClr val="FF9933"/>
                </a:solidFill>
              </a:rPr>
              <a:t>Ideating</a:t>
            </a:r>
            <a:r>
              <a:rPr lang="fr-FR" sz="2800" b="1" dirty="0" smtClean="0">
                <a:solidFill>
                  <a:srgbClr val="FF9933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: </a:t>
            </a: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r>
              <a:rPr lang="fr-FR" sz="2800" dirty="0" smtClean="0">
                <a:solidFill>
                  <a:prstClr val="black"/>
                </a:solidFill>
              </a:rPr>
              <a:t>a. Look at the </a:t>
            </a:r>
            <a:r>
              <a:rPr lang="fr-FR" sz="2800" dirty="0" err="1" smtClean="0">
                <a:solidFill>
                  <a:prstClr val="black"/>
                </a:solidFill>
              </a:rPr>
              <a:t>outer</a:t>
            </a:r>
            <a:r>
              <a:rPr lang="fr-FR" sz="2800" dirty="0" smtClean="0">
                <a:solidFill>
                  <a:prstClr val="black"/>
                </a:solidFill>
              </a:rPr>
              <a:t> ring of </a:t>
            </a:r>
            <a:r>
              <a:rPr lang="fr-FR" sz="2800" dirty="0" err="1" smtClean="0">
                <a:solidFill>
                  <a:prstClr val="black"/>
                </a:solidFill>
              </a:rPr>
              <a:t>your</a:t>
            </a:r>
            <a:r>
              <a:rPr lang="fr-FR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mind</a:t>
            </a:r>
            <a:r>
              <a:rPr lang="fr-FR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map</a:t>
            </a:r>
            <a:endParaRPr lang="fr-FR" sz="2800" dirty="0" smtClean="0">
              <a:solidFill>
                <a:prstClr val="black"/>
              </a:solidFill>
            </a:endParaRPr>
          </a:p>
          <a:p>
            <a:pPr lvl="1"/>
            <a:r>
              <a:rPr lang="fr-FR" sz="2800" dirty="0" smtClean="0">
                <a:solidFill>
                  <a:prstClr val="black"/>
                </a:solidFill>
              </a:rPr>
              <a:t>&amp; </a:t>
            </a:r>
            <a:r>
              <a:rPr lang="fr-FR" sz="2800" dirty="0" err="1">
                <a:solidFill>
                  <a:prstClr val="black"/>
                </a:solidFill>
              </a:rPr>
              <a:t>p</a:t>
            </a:r>
            <a:r>
              <a:rPr lang="fr-FR" sz="2800" dirty="0" err="1" smtClean="0">
                <a:solidFill>
                  <a:prstClr val="black"/>
                </a:solidFill>
              </a:rPr>
              <a:t>ick</a:t>
            </a:r>
            <a:r>
              <a:rPr lang="fr-FR" sz="2800" dirty="0" smtClean="0">
                <a:solidFill>
                  <a:prstClr val="black"/>
                </a:solidFill>
              </a:rPr>
              <a:t> 3 </a:t>
            </a:r>
            <a:r>
              <a:rPr lang="fr-FR" sz="2800" dirty="0" err="1" smtClean="0">
                <a:solidFill>
                  <a:prstClr val="black"/>
                </a:solidFill>
              </a:rPr>
              <a:t>unconnected</a:t>
            </a:r>
            <a:r>
              <a:rPr lang="fr-FR" sz="2800" dirty="0" smtClean="0">
                <a:solidFill>
                  <a:prstClr val="black"/>
                </a:solidFill>
              </a:rPr>
              <a:t> items</a:t>
            </a: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pPr lvl="1"/>
            <a:r>
              <a:rPr lang="fr-FR" sz="2800" dirty="0">
                <a:solidFill>
                  <a:prstClr val="black"/>
                </a:solidFill>
              </a:rPr>
              <a:t>b</a:t>
            </a:r>
            <a:r>
              <a:rPr lang="fr-FR" sz="2800" dirty="0" smtClean="0">
                <a:solidFill>
                  <a:prstClr val="black"/>
                </a:solidFill>
              </a:rPr>
              <a:t>. Combine </a:t>
            </a:r>
            <a:r>
              <a:rPr lang="fr-FR" sz="2800" dirty="0" err="1" smtClean="0">
                <a:solidFill>
                  <a:prstClr val="black"/>
                </a:solidFill>
              </a:rPr>
              <a:t>them</a:t>
            </a:r>
            <a:r>
              <a:rPr lang="fr-FR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into</a:t>
            </a:r>
            <a:r>
              <a:rPr lang="fr-FR" sz="2800" dirty="0" smtClean="0">
                <a:solidFill>
                  <a:prstClr val="black"/>
                </a:solidFill>
              </a:rPr>
              <a:t> a job description (</a:t>
            </a:r>
            <a:r>
              <a:rPr lang="fr-FR" sz="2800" dirty="0" err="1" smtClean="0">
                <a:solidFill>
                  <a:prstClr val="black"/>
                </a:solidFill>
              </a:rPr>
              <a:t>forget</a:t>
            </a:r>
            <a:r>
              <a:rPr lang="fr-FR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practicalities</a:t>
            </a:r>
            <a:r>
              <a:rPr lang="fr-FR" sz="2800" dirty="0" smtClean="0">
                <a:solidFill>
                  <a:prstClr val="black"/>
                </a:solidFill>
              </a:rPr>
              <a:t>) &amp; </a:t>
            </a:r>
            <a:r>
              <a:rPr lang="fr-FR" sz="2800" dirty="0" err="1" smtClean="0">
                <a:solidFill>
                  <a:prstClr val="black"/>
                </a:solidFill>
              </a:rPr>
              <a:t>draw</a:t>
            </a:r>
            <a:r>
              <a:rPr lang="fr-FR" sz="2800" dirty="0" smtClean="0">
                <a:solidFill>
                  <a:prstClr val="black"/>
                </a:solidFill>
              </a:rPr>
              <a:t> a quick </a:t>
            </a:r>
            <a:r>
              <a:rPr lang="fr-FR" sz="2800" dirty="0" err="1" smtClean="0">
                <a:solidFill>
                  <a:prstClr val="black"/>
                </a:solidFill>
              </a:rPr>
              <a:t>visual</a:t>
            </a:r>
            <a:r>
              <a:rPr lang="fr-FR" sz="2800" dirty="0" smtClean="0">
                <a:solidFill>
                  <a:prstClr val="black"/>
                </a:solidFill>
              </a:rPr>
              <a:t> sketch</a:t>
            </a: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8319" r="38841" b="27025"/>
          <a:stretch/>
        </p:blipFill>
        <p:spPr bwMode="auto">
          <a:xfrm>
            <a:off x="4884909" y="116633"/>
            <a:ext cx="4223693" cy="246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9" descr="Pixelchen, Pixel, Mindmap, Organigramme, Connex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4"/>
          <a:stretch/>
        </p:blipFill>
        <p:spPr bwMode="auto">
          <a:xfrm>
            <a:off x="81099" y="2030809"/>
            <a:ext cx="1368152" cy="14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97474" y="2052516"/>
            <a:ext cx="76111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9933"/>
                </a:solidFill>
              </a:rPr>
              <a:t>4. </a:t>
            </a:r>
            <a:r>
              <a:rPr lang="fr-FR" sz="2800" b="1" dirty="0" err="1" smtClean="0">
                <a:solidFill>
                  <a:srgbClr val="FF9933"/>
                </a:solidFill>
              </a:rPr>
              <a:t>Ideating</a:t>
            </a:r>
            <a:r>
              <a:rPr lang="fr-FR" sz="2800" b="1" dirty="0" smtClean="0">
                <a:solidFill>
                  <a:srgbClr val="FF9933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: </a:t>
            </a: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a. Look at the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outer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ring of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mind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map</a:t>
            </a:r>
            <a:endParaRPr lang="fr-FR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ick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3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unconnected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items</a:t>
            </a:r>
          </a:p>
          <a:p>
            <a:pPr lvl="1"/>
            <a:endParaRPr lang="fr-FR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. Combine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them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a job description (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forget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practicalities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) &amp;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draw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a quick </a:t>
            </a:r>
            <a:r>
              <a:rPr lang="fr-FR" sz="2800" dirty="0" err="1" smtClean="0">
                <a:solidFill>
                  <a:schemeClr val="bg1">
                    <a:lumMod val="75000"/>
                  </a:schemeClr>
                </a:solidFill>
              </a:rPr>
              <a:t>visual</a:t>
            </a:r>
            <a:r>
              <a:rPr lang="fr-FR" sz="2800" dirty="0" smtClean="0">
                <a:solidFill>
                  <a:schemeClr val="bg1">
                    <a:lumMod val="75000"/>
                  </a:schemeClr>
                </a:solidFill>
              </a:rPr>
              <a:t> sketch</a:t>
            </a: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pPr lvl="1"/>
            <a:r>
              <a:rPr lang="fr-FR" sz="2800" dirty="0" smtClean="0">
                <a:solidFill>
                  <a:prstClr val="black"/>
                </a:solidFill>
              </a:rPr>
              <a:t>c. Do </a:t>
            </a:r>
            <a:r>
              <a:rPr lang="fr-FR" sz="2800" dirty="0" err="1" smtClean="0">
                <a:solidFill>
                  <a:prstClr val="black"/>
                </a:solidFill>
              </a:rPr>
              <a:t>it</a:t>
            </a:r>
            <a:r>
              <a:rPr lang="fr-FR" sz="2800" dirty="0" smtClean="0">
                <a:solidFill>
                  <a:prstClr val="black"/>
                </a:solidFill>
              </a:rPr>
              <a:t> </a:t>
            </a:r>
            <a:r>
              <a:rPr lang="fr-FR" sz="2800" dirty="0" err="1" smtClean="0">
                <a:solidFill>
                  <a:prstClr val="black"/>
                </a:solidFill>
              </a:rPr>
              <a:t>again</a:t>
            </a:r>
            <a:r>
              <a:rPr lang="fr-FR" sz="2800" dirty="0" smtClean="0">
                <a:solidFill>
                  <a:prstClr val="black"/>
                </a:solidFill>
              </a:rPr>
              <a:t> for 3 </a:t>
            </a:r>
            <a:r>
              <a:rPr lang="fr-FR" sz="2800" b="1" dirty="0" err="1" smtClean="0">
                <a:solidFill>
                  <a:prstClr val="black"/>
                </a:solidFill>
              </a:rPr>
              <a:t>different</a:t>
            </a:r>
            <a:r>
              <a:rPr lang="fr-FR" sz="2800" dirty="0" smtClean="0">
                <a:solidFill>
                  <a:prstClr val="black"/>
                </a:solidFill>
              </a:rPr>
              <a:t> possible jobs</a:t>
            </a: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8319" r="38841" b="27025"/>
          <a:stretch/>
        </p:blipFill>
        <p:spPr bwMode="auto">
          <a:xfrm>
            <a:off x="4884909" y="116633"/>
            <a:ext cx="4223693" cy="246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9" descr="Pixelchen, Pixel, Mindmap, Organigramme, Connex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4"/>
          <a:stretch/>
        </p:blipFill>
        <p:spPr bwMode="auto">
          <a:xfrm>
            <a:off x="81099" y="2030809"/>
            <a:ext cx="1368152" cy="14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35696" y="2749472"/>
            <a:ext cx="7020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5</a:t>
            </a:r>
            <a:r>
              <a:rPr lang="fr-FR" sz="2800" b="1" dirty="0" smtClean="0">
                <a:solidFill>
                  <a:srgbClr val="FF0000"/>
                </a:solidFill>
              </a:rPr>
              <a:t>. </a:t>
            </a:r>
            <a:r>
              <a:rPr lang="fr-FR" sz="2800" b="1" dirty="0" err="1" smtClean="0">
                <a:solidFill>
                  <a:srgbClr val="FF0000"/>
                </a:solidFill>
              </a:rPr>
              <a:t>Prototyping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: </a:t>
            </a:r>
            <a:r>
              <a:rPr lang="fr-FR" sz="2800" b="1" dirty="0" err="1" smtClean="0">
                <a:solidFill>
                  <a:prstClr val="black"/>
                </a:solidFill>
              </a:rPr>
              <a:t>your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odyssey</a:t>
            </a:r>
            <a:r>
              <a:rPr lang="fr-FR" sz="2800" b="1" dirty="0" smtClean="0">
                <a:solidFill>
                  <a:prstClr val="black"/>
                </a:solidFill>
              </a:rPr>
              <a:t> plans</a:t>
            </a: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solidFill>
                  <a:prstClr val="black"/>
                </a:solidFill>
              </a:rPr>
              <a:t>Create</a:t>
            </a:r>
            <a:r>
              <a:rPr lang="fr-FR" sz="2800" b="1" dirty="0" smtClean="0">
                <a:solidFill>
                  <a:prstClr val="black"/>
                </a:solidFill>
              </a:rPr>
              <a:t> 3 alternative 5 </a:t>
            </a:r>
            <a:r>
              <a:rPr lang="fr-FR" sz="2800" b="1" dirty="0" err="1" smtClean="0">
                <a:solidFill>
                  <a:prstClr val="black"/>
                </a:solidFill>
              </a:rPr>
              <a:t>year</a:t>
            </a:r>
            <a:r>
              <a:rPr lang="fr-FR" sz="2800" b="1" dirty="0" smtClean="0">
                <a:solidFill>
                  <a:prstClr val="black"/>
                </a:solidFill>
              </a:rPr>
              <a:t> plans : </a:t>
            </a:r>
            <a:r>
              <a:rPr lang="fr-FR" sz="2800" b="1" dirty="0" err="1" smtClean="0">
                <a:solidFill>
                  <a:prstClr val="black"/>
                </a:solidFill>
              </a:rPr>
              <a:t>follow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steps</a:t>
            </a:r>
            <a:r>
              <a:rPr lang="fr-FR" sz="2800" b="1" dirty="0" smtClean="0">
                <a:solidFill>
                  <a:prstClr val="black"/>
                </a:solidFill>
              </a:rPr>
              <a:t> a) to e) on page 6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b="1" dirty="0" err="1" smtClean="0">
                <a:solidFill>
                  <a:prstClr val="black"/>
                </a:solidFill>
              </a:rPr>
              <a:t>Think</a:t>
            </a:r>
            <a:r>
              <a:rPr lang="fr-FR" sz="2800" b="1" dirty="0" smtClean="0">
                <a:solidFill>
                  <a:prstClr val="black"/>
                </a:solidFill>
              </a:rPr>
              <a:t>, </a:t>
            </a:r>
            <a:r>
              <a:rPr lang="fr-FR" sz="2800" b="1" dirty="0" err="1" smtClean="0">
                <a:solidFill>
                  <a:prstClr val="black"/>
                </a:solidFill>
              </a:rPr>
              <a:t>then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share</a:t>
            </a:r>
            <a:r>
              <a:rPr lang="fr-FR" sz="2800" b="1" dirty="0" smtClean="0">
                <a:solidFill>
                  <a:prstClr val="black"/>
                </a:solidFill>
              </a:rPr>
              <a:t> in pairs</a:t>
            </a:r>
          </a:p>
          <a:p>
            <a:pPr lvl="1"/>
            <a:endParaRPr lang="fr-FR" sz="2800" b="1" dirty="0">
              <a:solidFill>
                <a:prstClr val="black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1" b="27330"/>
          <a:stretch/>
        </p:blipFill>
        <p:spPr bwMode="auto">
          <a:xfrm>
            <a:off x="3341117" y="-4167"/>
            <a:ext cx="5797550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Robot, Robotique, Technologie, Logici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996952"/>
            <a:ext cx="1301452" cy="12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35696" y="2749472"/>
            <a:ext cx="702027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5</a:t>
            </a:r>
            <a:r>
              <a:rPr lang="fr-FR" sz="2800" b="1" dirty="0" smtClean="0">
                <a:solidFill>
                  <a:srgbClr val="FF0000"/>
                </a:solidFill>
              </a:rPr>
              <a:t>. </a:t>
            </a:r>
            <a:r>
              <a:rPr lang="fr-FR" sz="2800" b="1" dirty="0" err="1" smtClean="0">
                <a:solidFill>
                  <a:srgbClr val="FF0000"/>
                </a:solidFill>
              </a:rPr>
              <a:t>Prototyping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: </a:t>
            </a:r>
            <a:r>
              <a:rPr lang="fr-FR" sz="2800" b="1" dirty="0" err="1" smtClean="0">
                <a:solidFill>
                  <a:prstClr val="black"/>
                </a:solidFill>
              </a:rPr>
              <a:t>your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odyssey</a:t>
            </a:r>
            <a:r>
              <a:rPr lang="fr-FR" sz="2800" b="1" dirty="0" smtClean="0">
                <a:solidFill>
                  <a:prstClr val="black"/>
                </a:solidFill>
              </a:rPr>
              <a:t> plans</a:t>
            </a: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3 alternative 5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year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plans :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follow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a) to e) on page 6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Think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then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share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in pairs</a:t>
            </a:r>
          </a:p>
          <a:p>
            <a:pPr lvl="1"/>
            <a:endParaRPr lang="fr-FR" sz="2800" b="1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solidFill>
                  <a:prstClr val="black"/>
                </a:solidFill>
              </a:rPr>
              <a:t>Review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your</a:t>
            </a:r>
            <a:r>
              <a:rPr lang="fr-FR" sz="2800" b="1" dirty="0" smtClean="0">
                <a:solidFill>
                  <a:prstClr val="black"/>
                </a:solidFill>
              </a:rPr>
              <a:t> 3 </a:t>
            </a:r>
            <a:r>
              <a:rPr lang="fr-FR" sz="2800" b="1" dirty="0" err="1" smtClean="0">
                <a:solidFill>
                  <a:prstClr val="black"/>
                </a:solidFill>
              </a:rPr>
              <a:t>odyssey</a:t>
            </a:r>
            <a:r>
              <a:rPr lang="fr-FR" sz="2800" b="1" dirty="0" smtClean="0">
                <a:solidFill>
                  <a:prstClr val="black"/>
                </a:solidFill>
              </a:rPr>
              <a:t> plans : </a:t>
            </a:r>
            <a:r>
              <a:rPr lang="fr-FR" sz="2800" b="1" dirty="0" err="1" smtClean="0">
                <a:solidFill>
                  <a:prstClr val="black"/>
                </a:solidFill>
              </a:rPr>
              <a:t>list</a:t>
            </a:r>
            <a:r>
              <a:rPr lang="fr-FR" sz="2800" b="1" dirty="0" smtClean="0">
                <a:solidFill>
                  <a:prstClr val="black"/>
                </a:solidFill>
              </a:rPr>
              <a:t> &amp; plan as on page 7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fr-FR" sz="2800" b="1" dirty="0" err="1">
                <a:solidFill>
                  <a:prstClr val="black"/>
                </a:solidFill>
              </a:rPr>
              <a:t>Think</a:t>
            </a:r>
            <a:r>
              <a:rPr lang="fr-FR" sz="2800" b="1" dirty="0">
                <a:solidFill>
                  <a:prstClr val="black"/>
                </a:solidFill>
              </a:rPr>
              <a:t>, </a:t>
            </a:r>
            <a:r>
              <a:rPr lang="fr-FR" sz="2800" b="1" dirty="0" err="1">
                <a:solidFill>
                  <a:prstClr val="black"/>
                </a:solidFill>
              </a:rPr>
              <a:t>then</a:t>
            </a:r>
            <a:r>
              <a:rPr lang="fr-FR" sz="2800" b="1" dirty="0">
                <a:solidFill>
                  <a:prstClr val="black"/>
                </a:solidFill>
              </a:rPr>
              <a:t> </a:t>
            </a:r>
            <a:r>
              <a:rPr lang="fr-FR" sz="2800" b="1" dirty="0" err="1">
                <a:solidFill>
                  <a:prstClr val="black"/>
                </a:solidFill>
              </a:rPr>
              <a:t>share</a:t>
            </a:r>
            <a:r>
              <a:rPr lang="fr-FR" sz="2800" b="1" dirty="0">
                <a:solidFill>
                  <a:prstClr val="black"/>
                </a:solidFill>
              </a:rPr>
              <a:t> in pairs</a:t>
            </a: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1" b="27330"/>
          <a:stretch/>
        </p:blipFill>
        <p:spPr bwMode="auto">
          <a:xfrm>
            <a:off x="3341117" y="-4167"/>
            <a:ext cx="5797550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Robot, Robotique, Technologie, Logici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2996952"/>
            <a:ext cx="1301452" cy="12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7975" y="3238127"/>
            <a:ext cx="86880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3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AutoShape 6" descr="Résultat de recherche d'images pour &quot;michael jordan succeed&quot;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861"/>
          <a:stretch/>
        </p:blipFill>
        <p:spPr bwMode="auto">
          <a:xfrm>
            <a:off x="2750220" y="1052736"/>
            <a:ext cx="6393780" cy="537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" y="1908063"/>
            <a:ext cx="27432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331640" y="165885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</a:rPr>
              <a:t>6. </a:t>
            </a:r>
            <a:r>
              <a:rPr lang="fr-FR" sz="2800" b="1" dirty="0" err="1">
                <a:solidFill>
                  <a:srgbClr val="C00000"/>
                </a:solidFill>
              </a:rPr>
              <a:t>Reframing</a:t>
            </a:r>
            <a:r>
              <a:rPr lang="fr-FR" sz="2800" b="1" dirty="0">
                <a:solidFill>
                  <a:srgbClr val="C00000"/>
                </a:solidFill>
              </a:rPr>
              <a:t> </a:t>
            </a:r>
            <a:r>
              <a:rPr lang="fr-FR" sz="2800" b="1" dirty="0" err="1">
                <a:solidFill>
                  <a:srgbClr val="C00000"/>
                </a:solidFill>
              </a:rPr>
              <a:t>failure</a:t>
            </a:r>
            <a:r>
              <a:rPr lang="fr-FR" sz="2800" b="1" dirty="0">
                <a:solidFill>
                  <a:srgbClr val="C00000"/>
                </a:solidFill>
              </a:rPr>
              <a:t> &amp; </a:t>
            </a:r>
            <a:r>
              <a:rPr lang="fr-FR" sz="2800" b="1" dirty="0" err="1">
                <a:solidFill>
                  <a:srgbClr val="C00000"/>
                </a:solidFill>
              </a:rPr>
              <a:t>developing</a:t>
            </a:r>
            <a:r>
              <a:rPr lang="fr-FR" sz="2800" b="1" dirty="0">
                <a:solidFill>
                  <a:srgbClr val="C00000"/>
                </a:solidFill>
              </a:rPr>
              <a:t> </a:t>
            </a:r>
            <a:r>
              <a:rPr lang="fr-FR" sz="2800" b="1" dirty="0" err="1">
                <a:solidFill>
                  <a:srgbClr val="C00000"/>
                </a:solidFill>
              </a:rPr>
              <a:t>growth</a:t>
            </a:r>
            <a:r>
              <a:rPr lang="fr-FR" sz="2800" b="1" dirty="0">
                <a:solidFill>
                  <a:srgbClr val="C00000"/>
                </a:solidFill>
              </a:rPr>
              <a:t> </a:t>
            </a:r>
            <a:r>
              <a:rPr lang="fr-FR" sz="2800" b="1" dirty="0" err="1">
                <a:solidFill>
                  <a:srgbClr val="C00000"/>
                </a:solidFill>
              </a:rPr>
              <a:t>mindset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6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t="31908" r="31434" b="12394"/>
          <a:stretch/>
        </p:blipFill>
        <p:spPr bwMode="auto">
          <a:xfrm>
            <a:off x="0" y="1455626"/>
            <a:ext cx="9144001" cy="540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77"/>
          <a:stretch/>
        </p:blipFill>
        <p:spPr bwMode="auto">
          <a:xfrm>
            <a:off x="0" y="980523"/>
            <a:ext cx="9144000" cy="47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ouée 5"/>
          <p:cNvSpPr/>
          <p:nvPr/>
        </p:nvSpPr>
        <p:spPr>
          <a:xfrm>
            <a:off x="2339752" y="4293096"/>
            <a:ext cx="5760640" cy="360040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052" name="Picture 4" descr="Médias, Médias Sociaux, Apps, Réseau Social, 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6421"/>
            <a:ext cx="1368921" cy="95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835696" y="85823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Le </a:t>
            </a:r>
            <a:r>
              <a:rPr lang="fr-FR" b="1" dirty="0"/>
              <a:t>décret 2019-919 </a:t>
            </a:r>
            <a:r>
              <a:rPr lang="fr-FR" b="1" dirty="0" smtClean="0"/>
              <a:t>crée </a:t>
            </a:r>
            <a:r>
              <a:rPr lang="fr-FR" b="1" dirty="0"/>
              <a:t>un cadre de référence </a:t>
            </a:r>
            <a:endParaRPr lang="fr-FR" b="1" dirty="0" smtClean="0"/>
          </a:p>
          <a:p>
            <a:pPr algn="ctr"/>
            <a:r>
              <a:rPr lang="fr-FR" b="1" dirty="0" smtClean="0"/>
              <a:t>des </a:t>
            </a:r>
            <a:r>
              <a:rPr lang="fr-FR" b="1" dirty="0"/>
              <a:t>compétences numériques (CRCN)</a:t>
            </a:r>
          </a:p>
        </p:txBody>
      </p:sp>
    </p:spTree>
    <p:extLst>
      <p:ext uri="{BB962C8B-B14F-4D97-AF65-F5344CB8AC3E}">
        <p14:creationId xmlns:p14="http://schemas.microsoft.com/office/powerpoint/2010/main" val="22100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7975" y="3238127"/>
            <a:ext cx="86880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C00000"/>
                </a:solidFill>
              </a:rPr>
              <a:t>Look back </a:t>
            </a:r>
            <a:r>
              <a:rPr lang="fr-FR" sz="2800" b="1" dirty="0" smtClean="0">
                <a:solidFill>
                  <a:prstClr val="black"/>
                </a:solidFill>
              </a:rPr>
              <a:t>over the </a:t>
            </a:r>
            <a:r>
              <a:rPr lang="fr-FR" sz="2800" b="1" dirty="0" err="1" smtClean="0">
                <a:solidFill>
                  <a:prstClr val="black"/>
                </a:solidFill>
              </a:rPr>
              <a:t>recent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past</a:t>
            </a:r>
            <a:r>
              <a:rPr lang="fr-FR" sz="2800" b="1" dirty="0" smtClean="0">
                <a:solidFill>
                  <a:prstClr val="black"/>
                </a:solidFill>
              </a:rPr>
              <a:t> &amp; log </a:t>
            </a:r>
            <a:r>
              <a:rPr lang="fr-FR" sz="2800" b="1" dirty="0" err="1" smtClean="0">
                <a:solidFill>
                  <a:prstClr val="black"/>
                </a:solidFill>
              </a:rPr>
              <a:t>your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failures</a:t>
            </a:r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4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7975" y="3238127"/>
            <a:ext cx="868808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Look back over the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recent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past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&amp; log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failures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C00000"/>
                </a:solidFill>
              </a:rPr>
              <a:t>Categorize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errors</a:t>
            </a:r>
            <a:r>
              <a:rPr lang="fr-FR" sz="2800" b="1" dirty="0" smtClean="0">
                <a:solidFill>
                  <a:prstClr val="black"/>
                </a:solidFill>
              </a:rPr>
              <a:t>, </a:t>
            </a:r>
            <a:r>
              <a:rPr lang="fr-FR" sz="2800" b="1" dirty="0" err="1" smtClean="0">
                <a:solidFill>
                  <a:prstClr val="black"/>
                </a:solidFill>
              </a:rPr>
              <a:t>weaknesses</a:t>
            </a:r>
            <a:r>
              <a:rPr lang="fr-FR" sz="2800" b="1" dirty="0" smtClean="0">
                <a:solidFill>
                  <a:prstClr val="black"/>
                </a:solidFill>
              </a:rPr>
              <a:t>, </a:t>
            </a:r>
            <a:r>
              <a:rPr lang="fr-FR" sz="2800" b="1" dirty="0" err="1" smtClean="0">
                <a:solidFill>
                  <a:prstClr val="black"/>
                </a:solidFill>
              </a:rPr>
              <a:t>growth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opportunities</a:t>
            </a:r>
            <a:endParaRPr lang="fr-FR" sz="2800" b="1" dirty="0" smtClean="0">
              <a:solidFill>
                <a:prstClr val="black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7975" y="3238127"/>
            <a:ext cx="868808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Look back over the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recent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past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&amp; log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failures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Categorize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errors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weaknesses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opportunities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C00000"/>
                </a:solidFill>
              </a:rPr>
              <a:t>Identify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your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growth</a:t>
            </a:r>
            <a:r>
              <a:rPr lang="fr-FR" sz="2800" b="1" dirty="0" smtClean="0">
                <a:solidFill>
                  <a:prstClr val="black"/>
                </a:solidFill>
              </a:rPr>
              <a:t> insights, </a:t>
            </a:r>
            <a:r>
              <a:rPr lang="fr-FR" sz="2800" b="1" dirty="0" err="1" smtClean="0">
                <a:solidFill>
                  <a:prstClr val="black"/>
                </a:solidFill>
              </a:rPr>
              <a:t>then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share</a:t>
            </a:r>
            <a:r>
              <a:rPr lang="fr-FR" sz="2800" b="1" dirty="0" smtClean="0">
                <a:solidFill>
                  <a:prstClr val="black"/>
                </a:solidFill>
              </a:rPr>
              <a:t> in pairs</a:t>
            </a: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7975" y="3238127"/>
            <a:ext cx="86880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Look back over the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recent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past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&amp; log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failures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Categorize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errors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weaknesses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opportunities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Identify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rgbClr val="C00000"/>
                </a:solidFill>
              </a:rPr>
              <a:t>Convert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failures</a:t>
            </a:r>
            <a:r>
              <a:rPr lang="fr-FR" sz="2800" b="1" dirty="0" smtClean="0">
                <a:solidFill>
                  <a:prstClr val="black"/>
                </a:solidFill>
              </a:rPr>
              <a:t> to </a:t>
            </a:r>
            <a:r>
              <a:rPr lang="fr-FR" sz="2800" b="1" dirty="0" err="1" smtClean="0">
                <a:solidFill>
                  <a:prstClr val="black"/>
                </a:solidFill>
              </a:rPr>
              <a:t>growth</a:t>
            </a:r>
            <a:r>
              <a:rPr lang="fr-FR" sz="2800" b="1" dirty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regularly</a:t>
            </a:r>
            <a:r>
              <a:rPr lang="fr-FR" sz="2800" b="1" dirty="0">
                <a:solidFill>
                  <a:prstClr val="black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endParaRPr lang="fr-FR" sz="2800" b="1" dirty="0">
              <a:solidFill>
                <a:srgbClr val="0033CC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AutoShape 6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AutoShape 8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0" name="AutoShape 10" descr="Résultat de recherche d'images pour &quot;design thinking&quot;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1302" y="3238127"/>
            <a:ext cx="883602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C00000"/>
                </a:solidFill>
              </a:rPr>
              <a:t>6. </a:t>
            </a:r>
            <a:r>
              <a:rPr lang="fr-FR" sz="2800" b="1" dirty="0" err="1" smtClean="0">
                <a:solidFill>
                  <a:srgbClr val="C00000"/>
                </a:solidFill>
              </a:rPr>
              <a:t>Reframing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failure</a:t>
            </a:r>
            <a:r>
              <a:rPr lang="fr-FR" sz="2800" b="1" dirty="0" smtClean="0">
                <a:solidFill>
                  <a:srgbClr val="C00000"/>
                </a:solidFill>
              </a:rPr>
              <a:t> &amp; </a:t>
            </a:r>
            <a:r>
              <a:rPr lang="fr-FR" sz="2800" b="1" dirty="0" err="1" smtClean="0">
                <a:solidFill>
                  <a:srgbClr val="C00000"/>
                </a:solidFill>
              </a:rPr>
              <a:t>developing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growth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err="1" smtClean="0">
                <a:solidFill>
                  <a:srgbClr val="C00000"/>
                </a:solidFill>
              </a:rPr>
              <a:t>mindset</a:t>
            </a:r>
            <a:endParaRPr lang="fr-FR" sz="2800" b="1" dirty="0" smtClean="0">
              <a:solidFill>
                <a:srgbClr val="C00000"/>
              </a:solidFill>
            </a:endParaRPr>
          </a:p>
          <a:p>
            <a:endParaRPr lang="fr-FR" sz="2800" b="1" dirty="0" smtClean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Look back over the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recent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past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&amp; log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failures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Categorize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errors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weaknesses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opportunities</a:t>
            </a:r>
            <a:endParaRPr lang="fr-FR" sz="28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Identify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bg1">
                    <a:lumMod val="75000"/>
                  </a:schemeClr>
                </a:solidFill>
              </a:rPr>
              <a:t>Convert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failures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to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growth</a:t>
            </a:r>
            <a:r>
              <a:rPr lang="fr-FR" sz="2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err="1" smtClean="0">
                <a:solidFill>
                  <a:schemeClr val="bg1">
                    <a:lumMod val="75000"/>
                  </a:schemeClr>
                </a:solidFill>
              </a:rPr>
              <a:t>regularly</a:t>
            </a:r>
            <a:r>
              <a:rPr lang="fr-FR" sz="2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fr-FR" sz="2800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C00000"/>
                </a:solidFill>
              </a:rPr>
              <a:t>Continue the </a:t>
            </a:r>
            <a:r>
              <a:rPr lang="fr-FR" sz="2800" b="1" dirty="0" err="1" smtClean="0">
                <a:solidFill>
                  <a:srgbClr val="C00000"/>
                </a:solidFill>
              </a:rPr>
              <a:t>process</a:t>
            </a:r>
            <a:r>
              <a:rPr lang="fr-FR" sz="2800" b="1" dirty="0" smtClean="0">
                <a:solidFill>
                  <a:srgbClr val="C00000"/>
                </a:solidFill>
              </a:rPr>
              <a:t> to </a:t>
            </a:r>
            <a:r>
              <a:rPr lang="fr-FR" sz="2800" b="1" dirty="0" err="1">
                <a:solidFill>
                  <a:srgbClr val="C00000"/>
                </a:solidFill>
              </a:rPr>
              <a:t>b</a:t>
            </a:r>
            <a:r>
              <a:rPr lang="fr-FR" sz="2800" b="1" dirty="0" err="1" smtClean="0">
                <a:solidFill>
                  <a:srgbClr val="C00000"/>
                </a:solidFill>
              </a:rPr>
              <a:t>uild</a:t>
            </a:r>
            <a:r>
              <a:rPr lang="fr-FR" sz="2800" b="1" dirty="0" smtClean="0">
                <a:solidFill>
                  <a:srgbClr val="C00000"/>
                </a:solidFill>
              </a:rPr>
              <a:t> </a:t>
            </a:r>
            <a:r>
              <a:rPr lang="fr-FR" sz="2800" b="1" dirty="0" smtClean="0">
                <a:solidFill>
                  <a:prstClr val="black"/>
                </a:solidFill>
              </a:rPr>
              <a:t>a </a:t>
            </a:r>
            <a:r>
              <a:rPr lang="fr-FR" sz="2800" b="1" dirty="0" err="1" smtClean="0">
                <a:solidFill>
                  <a:prstClr val="black"/>
                </a:solidFill>
              </a:rPr>
              <a:t>growth</a:t>
            </a:r>
            <a:r>
              <a:rPr lang="fr-FR" sz="2800" b="1" dirty="0" smtClean="0">
                <a:solidFill>
                  <a:prstClr val="black"/>
                </a:solidFill>
              </a:rPr>
              <a:t> habit &amp; </a:t>
            </a:r>
            <a:r>
              <a:rPr lang="fr-FR" sz="2800" b="1" dirty="0" err="1" smtClean="0">
                <a:solidFill>
                  <a:prstClr val="black"/>
                </a:solidFill>
              </a:rPr>
              <a:t>mindset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endParaRPr lang="fr-FR" sz="2800" b="1" dirty="0">
              <a:solidFill>
                <a:prstClr val="black"/>
              </a:solidFill>
            </a:endParaRPr>
          </a:p>
          <a:p>
            <a:endParaRPr lang="fr-FR" sz="2800" dirty="0" smtClean="0">
              <a:solidFill>
                <a:prstClr val="black"/>
              </a:solidFill>
            </a:endParaRPr>
          </a:p>
          <a:p>
            <a:pPr lvl="1"/>
            <a:endParaRPr lang="fr-FR" sz="2800" dirty="0" smtClean="0">
              <a:solidFill>
                <a:prstClr val="black"/>
              </a:solidFill>
            </a:endParaRPr>
          </a:p>
          <a:p>
            <a:endParaRPr lang="fr-FR" sz="2800" dirty="0">
              <a:solidFill>
                <a:prstClr val="black"/>
              </a:solidFill>
            </a:endParaRPr>
          </a:p>
          <a:p>
            <a:pPr lvl="1"/>
            <a:endParaRPr lang="fr-FR" dirty="0" smtClean="0">
              <a:solidFill>
                <a:prstClr val="black"/>
              </a:solidFill>
            </a:endParaRPr>
          </a:p>
        </p:txBody>
      </p:sp>
      <p:pic>
        <p:nvPicPr>
          <p:cNvPr id="12" name="Picture 13" descr="Image associé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8214" b="9332"/>
          <a:stretch/>
        </p:blipFill>
        <p:spPr bwMode="auto">
          <a:xfrm>
            <a:off x="1955183" y="23569"/>
            <a:ext cx="7040880" cy="3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" y="1908064"/>
            <a:ext cx="1156345" cy="1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89620" y="1284536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err="1" smtClean="0"/>
              <a:t>Develop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</a:t>
            </a:r>
            <a:r>
              <a:rPr lang="fr-FR" sz="2400" b="1" dirty="0" smtClean="0"/>
              <a:t>phone </a:t>
            </a:r>
            <a:r>
              <a:rPr lang="fr-FR" sz="2400" b="1" dirty="0" err="1" smtClean="0"/>
              <a:t>task</a:t>
            </a:r>
            <a:r>
              <a:rPr lang="fr-FR" sz="2400" b="1" dirty="0" smtClean="0"/>
              <a:t> soft </a:t>
            </a:r>
            <a:r>
              <a:rPr lang="fr-FR" sz="2400" b="1" dirty="0" err="1" smtClean="0"/>
              <a:t>skills</a:t>
            </a:r>
            <a:r>
              <a:rPr lang="fr-FR" sz="2400" b="1" dirty="0" smtClean="0"/>
              <a:t> for session 6 </a:t>
            </a:r>
            <a:r>
              <a:rPr lang="fr-FR" sz="2400" b="1" dirty="0" smtClean="0"/>
              <a:t>:</a:t>
            </a:r>
          </a:p>
          <a:p>
            <a:pPr marL="0" indent="0">
              <a:buNone/>
            </a:pPr>
            <a:endParaRPr lang="fr-FR" sz="12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Autonomy</a:t>
            </a:r>
            <a:r>
              <a:rPr lang="fr-FR" sz="2000" b="1" dirty="0" smtClean="0">
                <a:solidFill>
                  <a:srgbClr val="009999"/>
                </a:solidFill>
              </a:rPr>
              <a:t> &amp; </a:t>
            </a:r>
            <a:r>
              <a:rPr lang="fr-FR" sz="2000" b="1" dirty="0" err="1" smtClean="0">
                <a:solidFill>
                  <a:srgbClr val="009999"/>
                </a:solidFill>
              </a:rPr>
              <a:t>creativity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Read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on Moodle SHS &amp;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reate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a basic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Wix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(?)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Curiosity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Try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out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a « 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career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 »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personality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test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https://www.truity.com/view/tests/personality-career</a:t>
            </a:r>
            <a:endParaRPr lang="fr-FR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7030A0"/>
                </a:solidFill>
                <a:hlinkClick r:id="rId3"/>
              </a:rPr>
              <a:t>https://</a:t>
            </a:r>
            <a:r>
              <a:rPr lang="fr-FR" sz="2000" b="1" dirty="0" smtClean="0">
                <a:solidFill>
                  <a:srgbClr val="7030A0"/>
                </a:solidFill>
                <a:hlinkClick r:id="rId3"/>
              </a:rPr>
              <a:t>www.etsglobal.org/Tests-Preparation/Workforce-Assessment-Solutions/WorkFORCE-Assessment-for-Job-Fit</a:t>
            </a:r>
            <a:endParaRPr lang="fr-FR" sz="2000" b="1" dirty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009999"/>
                </a:solidFill>
              </a:rPr>
              <a:t>Networking: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Join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LinkedIn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develop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your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personal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brand/e-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reputation</a:t>
            </a:r>
            <a:endParaRPr lang="fr-FR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009999"/>
                </a:solidFill>
              </a:rPr>
              <a:t>Design </a:t>
            </a:r>
            <a:r>
              <a:rPr lang="fr-FR" sz="2000" b="1" dirty="0" err="1" smtClean="0">
                <a:solidFill>
                  <a:srgbClr val="009999"/>
                </a:solidFill>
              </a:rPr>
              <a:t>thinking</a:t>
            </a:r>
            <a:r>
              <a:rPr lang="fr-FR" sz="2000" b="1" dirty="0" smtClean="0">
                <a:solidFill>
                  <a:srgbClr val="009999"/>
                </a:solidFill>
              </a:rPr>
              <a:t> </a:t>
            </a:r>
            <a:r>
              <a:rPr lang="fr-FR" sz="2000" b="1" dirty="0" err="1" smtClean="0">
                <a:solidFill>
                  <a:srgbClr val="009999"/>
                </a:solidFill>
              </a:rPr>
              <a:t>your</a:t>
            </a:r>
            <a:r>
              <a:rPr lang="fr-FR" sz="2000" b="1" dirty="0" smtClean="0">
                <a:solidFill>
                  <a:srgbClr val="009999"/>
                </a:solidFill>
              </a:rPr>
              <a:t> life: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Complete 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worksheet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activities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atch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the TED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Talks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smtClean="0">
                <a:hlinkClick r:id="rId4"/>
              </a:rPr>
              <a:t>https</a:t>
            </a:r>
            <a:r>
              <a:rPr lang="fr-FR" sz="2000" b="1" dirty="0">
                <a:hlinkClick r:id="rId4"/>
              </a:rPr>
              <a:t>://</a:t>
            </a:r>
            <a:r>
              <a:rPr lang="fr-FR" sz="2000" b="1" dirty="0" smtClean="0">
                <a:hlinkClick r:id="rId4"/>
              </a:rPr>
              <a:t>www.youtube.com/watch?v=SemHh0n19LA</a:t>
            </a:r>
            <a:r>
              <a:rPr lang="fr-FR" sz="2000" b="1" dirty="0" smtClean="0"/>
              <a:t> </a:t>
            </a:r>
            <a:r>
              <a:rPr lang="fr-FR" sz="2000" b="1" dirty="0">
                <a:hlinkClick r:id="rId5"/>
              </a:rPr>
              <a:t>https://www.youtube.com/watch?v=fkvIwq7oxzM</a:t>
            </a:r>
            <a:endParaRPr lang="fr-FR" sz="2000" b="1" dirty="0"/>
          </a:p>
          <a:p>
            <a:pPr lvl="0">
              <a:buClr>
                <a:srgbClr val="05529A"/>
              </a:buClr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009999"/>
                </a:solidFill>
              </a:rPr>
              <a:t>Self-</a:t>
            </a:r>
            <a:r>
              <a:rPr lang="fr-FR" sz="2000" b="1" dirty="0" err="1" smtClean="0">
                <a:solidFill>
                  <a:srgbClr val="009999"/>
                </a:solidFill>
              </a:rPr>
              <a:t>awareness</a:t>
            </a:r>
            <a:r>
              <a:rPr lang="fr-FR" sz="2000" b="1" dirty="0" smtClean="0">
                <a:solidFill>
                  <a:srgbClr val="009999"/>
                </a:solidFill>
              </a:rPr>
              <a:t>, self-</a:t>
            </a:r>
            <a:r>
              <a:rPr lang="fr-FR" sz="2000" b="1" dirty="0" err="1" smtClean="0">
                <a:solidFill>
                  <a:srgbClr val="009999"/>
                </a:solidFill>
              </a:rPr>
              <a:t>knowledge</a:t>
            </a:r>
            <a:r>
              <a:rPr lang="fr-FR" sz="2000" b="1" dirty="0" smtClean="0">
                <a:solidFill>
                  <a:srgbClr val="009999"/>
                </a:solidFill>
              </a:rPr>
              <a:t>, self-management: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Read the 4 docs on Moodle SHS LM L3 Module 1 &amp;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prepare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for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your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telephone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task</a:t>
            </a:r>
            <a:endParaRPr lang="fr-FR" sz="2000" b="1" dirty="0">
              <a:solidFill>
                <a:prstClr val="white">
                  <a:lumMod val="50000"/>
                </a:prstClr>
              </a:solidFill>
            </a:endParaRPr>
          </a:p>
          <a:p>
            <a:pPr marL="455965" lvl="1" indent="0">
              <a:buNone/>
            </a:pPr>
            <a:endParaRPr lang="fr-FR" sz="2000" dirty="0"/>
          </a:p>
          <a:p>
            <a:pPr lvl="1">
              <a:buFont typeface="Wingdings" panose="05000000000000000000" pitchFamily="2" charset="2"/>
              <a:buChar char="ü"/>
            </a:pPr>
            <a:endParaRPr lang="fr-FR" sz="20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25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188639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smtClean="0">
                <a:solidFill>
                  <a:prstClr val="black"/>
                </a:solidFill>
              </a:rPr>
              <a:t>Initiative, Attitude, </a:t>
            </a:r>
            <a:r>
              <a:rPr lang="fr-FR" sz="3200" b="1" dirty="0" err="1" smtClean="0">
                <a:solidFill>
                  <a:prstClr val="black"/>
                </a:solidFill>
              </a:rPr>
              <a:t>Proactivity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endParaRPr lang="fr-FR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70272" y="1124744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smtClean="0"/>
              <a:t>Check 4 docs on Moodle SHS LM Module 1 Design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Life</a:t>
            </a: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26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23728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err="1" smtClean="0">
                <a:solidFill>
                  <a:prstClr val="black"/>
                </a:solidFill>
              </a:rPr>
              <a:t>Telephone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r>
              <a:rPr lang="fr-FR" sz="3200" b="1" dirty="0" err="1" smtClean="0">
                <a:solidFill>
                  <a:prstClr val="black"/>
                </a:solidFill>
              </a:rPr>
              <a:t>task</a:t>
            </a:r>
            <a:r>
              <a:rPr lang="fr-FR" sz="3200" b="1" dirty="0" smtClean="0">
                <a:solidFill>
                  <a:prstClr val="black"/>
                </a:solidFill>
              </a:rPr>
              <a:t> (session 6)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Iphone, Smartphone, Apps, Apple In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t="6920" r="29796" b="5237"/>
          <a:stretch/>
        </p:blipFill>
        <p:spPr bwMode="auto">
          <a:xfrm>
            <a:off x="8118648" y="-703"/>
            <a:ext cx="683568" cy="9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01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70272" y="1124744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smtClean="0"/>
              <a:t>Check 4 docs on Moodle SHS LM Module 1 Design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Life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rgbClr val="009999"/>
                </a:solidFill>
              </a:rPr>
              <a:t>1) Schedule</a:t>
            </a:r>
            <a:r>
              <a:rPr lang="fr-FR" sz="2400" dirty="0" smtClean="0"/>
              <a:t> : </a:t>
            </a:r>
            <a:r>
              <a:rPr lang="fr-FR" sz="2400" dirty="0" err="1" smtClean="0"/>
              <a:t>Your</a:t>
            </a:r>
            <a:r>
              <a:rPr lang="fr-FR" sz="2400" dirty="0" smtClean="0"/>
              <a:t> </a:t>
            </a:r>
            <a:r>
              <a:rPr lang="fr-FR" sz="2400" dirty="0" err="1" smtClean="0"/>
              <a:t>timeslot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b="1" u="sng" dirty="0" err="1" smtClean="0"/>
              <a:t>either</a:t>
            </a:r>
            <a:r>
              <a:rPr lang="fr-FR" sz="2400" dirty="0" smtClean="0"/>
              <a:t> </a:t>
            </a:r>
            <a:r>
              <a:rPr lang="fr-FR" sz="2400" dirty="0" err="1" smtClean="0"/>
              <a:t>during</a:t>
            </a:r>
            <a:r>
              <a:rPr lang="fr-FR" sz="2400" dirty="0" smtClean="0"/>
              <a:t> </a:t>
            </a:r>
            <a:r>
              <a:rPr lang="fr-FR" sz="2400" dirty="0" err="1" smtClean="0"/>
              <a:t>your</a:t>
            </a:r>
            <a:r>
              <a:rPr lang="fr-FR" sz="2400" dirty="0" smtClean="0"/>
              <a:t> LM </a:t>
            </a:r>
            <a:r>
              <a:rPr lang="fr-FR" sz="2400" b="1" u="sng" dirty="0" smtClean="0"/>
              <a:t>or</a:t>
            </a:r>
            <a:r>
              <a:rPr lang="fr-FR" sz="2400" dirty="0" smtClean="0"/>
              <a:t> PE class in </a:t>
            </a:r>
            <a:r>
              <a:rPr lang="fr-FR" sz="2400" dirty="0" err="1" smtClean="0"/>
              <a:t>week</a:t>
            </a:r>
            <a:r>
              <a:rPr lang="fr-FR" sz="2400" dirty="0" smtClean="0"/>
              <a:t> 45 (</a:t>
            </a:r>
            <a:r>
              <a:rPr lang="fr-FR" sz="2400" dirty="0" err="1" smtClean="0"/>
              <a:t>November</a:t>
            </a:r>
            <a:r>
              <a:rPr lang="fr-FR" sz="2400" dirty="0" smtClean="0"/>
              <a:t> 4th-8th)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Sport &amp; LV2 classes are </a:t>
            </a:r>
            <a:r>
              <a:rPr lang="fr-FR" sz="2000" dirty="0" err="1" smtClean="0"/>
              <a:t>scheduled</a:t>
            </a:r>
            <a:r>
              <a:rPr lang="fr-FR" sz="2000" dirty="0" smtClean="0"/>
              <a:t> as </a:t>
            </a:r>
            <a:r>
              <a:rPr lang="fr-FR" sz="2000" dirty="0" err="1" smtClean="0"/>
              <a:t>usual</a:t>
            </a:r>
            <a:r>
              <a:rPr lang="fr-FR" sz="2000" dirty="0" smtClean="0"/>
              <a:t> in </a:t>
            </a:r>
            <a:r>
              <a:rPr lang="fr-FR" sz="2000" dirty="0" err="1" smtClean="0"/>
              <a:t>week</a:t>
            </a:r>
            <a:r>
              <a:rPr lang="fr-FR" sz="2000" dirty="0" smtClean="0"/>
              <a:t> 45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27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23728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err="1" smtClean="0">
                <a:solidFill>
                  <a:prstClr val="black"/>
                </a:solidFill>
              </a:rPr>
              <a:t>Telephone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r>
              <a:rPr lang="fr-FR" sz="3200" b="1" dirty="0" err="1" smtClean="0">
                <a:solidFill>
                  <a:prstClr val="black"/>
                </a:solidFill>
              </a:rPr>
              <a:t>task</a:t>
            </a:r>
            <a:r>
              <a:rPr lang="fr-FR" sz="3200" b="1" dirty="0" smtClean="0">
                <a:solidFill>
                  <a:prstClr val="black"/>
                </a:solidFill>
              </a:rPr>
              <a:t> (session 6)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Iphone, Smartphone, Apps, Apple In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t="6920" r="29796" b="5237"/>
          <a:stretch/>
        </p:blipFill>
        <p:spPr bwMode="auto">
          <a:xfrm>
            <a:off x="8118648" y="-703"/>
            <a:ext cx="683568" cy="9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70272" y="1124744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smtClean="0"/>
              <a:t>Check 4 docs on Moodle SHS LM Module 1 Design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Life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1) Schedule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timeslot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b="1" u="sng" dirty="0" err="1" smtClean="0">
                <a:solidFill>
                  <a:schemeClr val="bg1">
                    <a:lumMod val="75000"/>
                  </a:schemeClr>
                </a:solidFill>
              </a:rPr>
              <a:t>either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during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LM </a:t>
            </a:r>
            <a:r>
              <a:rPr lang="fr-FR" sz="2400" b="1" u="sng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PE class in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45 (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November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4th-8th)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Sport &amp; LV2 classes are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scheduled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as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usual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45</a:t>
            </a:r>
            <a:endParaRPr lang="fr-FR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rgbClr val="009999"/>
                </a:solidFill>
              </a:rPr>
              <a:t>2) Instructions : </a:t>
            </a:r>
            <a:r>
              <a:rPr lang="fr-FR" sz="2400" dirty="0" smtClean="0"/>
              <a:t>Read </a:t>
            </a:r>
            <a:r>
              <a:rPr lang="fr-FR" sz="2400" dirty="0" err="1" smtClean="0"/>
              <a:t>carefully</a:t>
            </a:r>
            <a:r>
              <a:rPr lang="fr-FR" sz="2400" dirty="0" smtClean="0"/>
              <a:t> </a:t>
            </a:r>
            <a:r>
              <a:rPr lang="fr-FR" sz="2400" dirty="0" err="1" smtClean="0"/>
              <a:t>before</a:t>
            </a:r>
            <a:r>
              <a:rPr lang="fr-FR" sz="2400" dirty="0" smtClean="0"/>
              <a:t> the </a:t>
            </a:r>
            <a:r>
              <a:rPr lang="fr-FR" sz="2400" dirty="0" err="1" smtClean="0"/>
              <a:t>task</a:t>
            </a:r>
            <a:endParaRPr lang="fr-FR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The </a:t>
            </a:r>
            <a:r>
              <a:rPr lang="fr-FR" sz="2000" dirty="0" err="1" smtClean="0"/>
              <a:t>telephone</a:t>
            </a:r>
            <a:r>
              <a:rPr lang="fr-FR" sz="2000" dirty="0" smtClean="0"/>
              <a:t> </a:t>
            </a:r>
            <a:r>
              <a:rPr lang="fr-FR" sz="2000" dirty="0" err="1" smtClean="0"/>
              <a:t>task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in English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err="1" smtClean="0"/>
              <a:t>Each</a:t>
            </a:r>
            <a:r>
              <a:rPr lang="fr-FR" sz="2000" dirty="0" smtClean="0"/>
              <a:t> </a:t>
            </a:r>
            <a:r>
              <a:rPr lang="fr-FR" sz="2000" dirty="0" err="1" smtClean="0"/>
              <a:t>student</a:t>
            </a:r>
            <a:r>
              <a:rPr lang="fr-FR" sz="2000" dirty="0" smtClean="0"/>
              <a:t> </a:t>
            </a:r>
            <a:r>
              <a:rPr lang="fr-FR" sz="2000" dirty="0" err="1" smtClean="0"/>
              <a:t>telephones</a:t>
            </a:r>
            <a:r>
              <a:rPr lang="fr-FR" sz="2000" dirty="0" smtClean="0"/>
              <a:t> </a:t>
            </a:r>
            <a:r>
              <a:rPr lang="fr-FR" sz="2000" dirty="0" err="1" smtClean="0"/>
              <a:t>their</a:t>
            </a:r>
            <a:r>
              <a:rPr lang="fr-FR" sz="2000" dirty="0" smtClean="0"/>
              <a:t> interviewer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their</a:t>
            </a:r>
            <a:r>
              <a:rPr lang="fr-FR" sz="2000" dirty="0" smtClean="0"/>
              <a:t> </a:t>
            </a:r>
            <a:r>
              <a:rPr lang="fr-FR" sz="2000" dirty="0" err="1" smtClean="0"/>
              <a:t>own</a:t>
            </a:r>
            <a:r>
              <a:rPr lang="fr-FR" sz="2000" dirty="0" smtClean="0"/>
              <a:t> phones</a:t>
            </a: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28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23728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err="1" smtClean="0">
                <a:solidFill>
                  <a:prstClr val="black"/>
                </a:solidFill>
              </a:rPr>
              <a:t>Telephone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r>
              <a:rPr lang="fr-FR" sz="3200" b="1" dirty="0" err="1" smtClean="0">
                <a:solidFill>
                  <a:prstClr val="black"/>
                </a:solidFill>
              </a:rPr>
              <a:t>task</a:t>
            </a:r>
            <a:r>
              <a:rPr lang="fr-FR" sz="3200" b="1" dirty="0" smtClean="0">
                <a:solidFill>
                  <a:prstClr val="black"/>
                </a:solidFill>
              </a:rPr>
              <a:t> (session 6)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Iphone, Smartphone, Apps, Apple In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t="6920" r="29796" b="5237"/>
          <a:stretch/>
        </p:blipFill>
        <p:spPr bwMode="auto">
          <a:xfrm>
            <a:off x="8118648" y="-703"/>
            <a:ext cx="683568" cy="9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70272" y="1124744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smtClean="0"/>
              <a:t>Check 4 docs on Moodle SHS LM Module 1 Design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Life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1) Schedule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timeslot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b="1" u="sng" dirty="0" err="1" smtClean="0">
                <a:solidFill>
                  <a:schemeClr val="bg1">
                    <a:lumMod val="75000"/>
                  </a:schemeClr>
                </a:solidFill>
              </a:rPr>
              <a:t>either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during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LM </a:t>
            </a:r>
            <a:r>
              <a:rPr lang="fr-FR" sz="2400" b="1" u="sng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PE class in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45 (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November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4th-8th)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Sport &amp; LV2 classes are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scheduled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as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usual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45</a:t>
            </a:r>
            <a:endParaRPr lang="fr-FR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2) Instructions : 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Read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carefully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before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endParaRPr lang="fr-FR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telephone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 English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Each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student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telephones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their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interviewer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their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own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phones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rgbClr val="009999"/>
                </a:solidFill>
              </a:rPr>
              <a:t>3) Questions</a:t>
            </a:r>
            <a:r>
              <a:rPr lang="fr-FR" sz="2400" dirty="0" smtClean="0"/>
              <a:t> 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err="1" smtClean="0"/>
              <a:t>Reflect</a:t>
            </a:r>
            <a:r>
              <a:rPr lang="fr-FR" sz="2000" dirty="0" smtClean="0"/>
              <a:t>, use </a:t>
            </a:r>
            <a:r>
              <a:rPr lang="fr-FR" sz="2000" dirty="0" err="1" smtClean="0"/>
              <a:t>suggested</a:t>
            </a:r>
            <a:r>
              <a:rPr lang="fr-FR" sz="2000" dirty="0" smtClean="0"/>
              <a:t> </a:t>
            </a:r>
            <a:r>
              <a:rPr lang="fr-FR" sz="2000" dirty="0" err="1" smtClean="0"/>
              <a:t>tools</a:t>
            </a:r>
            <a:r>
              <a:rPr lang="fr-FR" sz="2000" dirty="0" smtClean="0"/>
              <a:t> &amp; </a:t>
            </a:r>
            <a:r>
              <a:rPr lang="fr-FR" sz="2000" dirty="0" err="1" smtClean="0"/>
              <a:t>prepare</a:t>
            </a:r>
            <a:r>
              <a:rPr lang="fr-FR" sz="2000" dirty="0" smtClean="0"/>
              <a:t> </a:t>
            </a:r>
            <a:r>
              <a:rPr lang="fr-FR" sz="2000" dirty="0" err="1" smtClean="0"/>
              <a:t>your</a:t>
            </a:r>
            <a:r>
              <a:rPr lang="fr-FR" sz="2000" dirty="0" smtClean="0"/>
              <a:t> </a:t>
            </a:r>
            <a:r>
              <a:rPr lang="fr-FR" sz="2000" dirty="0" err="1" smtClean="0"/>
              <a:t>answers</a:t>
            </a:r>
            <a:r>
              <a:rPr lang="fr-FR" sz="2000" dirty="0" smtClean="0"/>
              <a:t> </a:t>
            </a:r>
            <a:r>
              <a:rPr lang="fr-FR" sz="2000" dirty="0" err="1" smtClean="0"/>
              <a:t>before</a:t>
            </a:r>
            <a:r>
              <a:rPr lang="fr-FR" sz="2000" dirty="0" smtClean="0"/>
              <a:t> the </a:t>
            </a:r>
            <a:r>
              <a:rPr lang="fr-FR" sz="2000" dirty="0" err="1" smtClean="0"/>
              <a:t>task</a:t>
            </a:r>
            <a:endParaRPr lang="fr-FR" sz="20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u="sng" dirty="0" smtClean="0"/>
              <a:t>Do not</a:t>
            </a:r>
            <a:r>
              <a:rPr lang="fr-FR" sz="2000" dirty="0" smtClean="0"/>
              <a:t> </a:t>
            </a:r>
            <a:r>
              <a:rPr lang="fr-FR" sz="2000" dirty="0" err="1" smtClean="0"/>
              <a:t>read</a:t>
            </a:r>
            <a:r>
              <a:rPr lang="fr-FR" sz="2000" dirty="0" smtClean="0"/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notes </a:t>
            </a:r>
            <a:endParaRPr lang="fr-FR" sz="16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29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123728" y="18863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err="1" smtClean="0">
                <a:solidFill>
                  <a:prstClr val="black"/>
                </a:solidFill>
              </a:rPr>
              <a:t>Telephone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r>
              <a:rPr lang="fr-FR" sz="3200" b="1" dirty="0" err="1" smtClean="0">
                <a:solidFill>
                  <a:prstClr val="black"/>
                </a:solidFill>
              </a:rPr>
              <a:t>task</a:t>
            </a:r>
            <a:r>
              <a:rPr lang="fr-FR" sz="3200" b="1" dirty="0" smtClean="0">
                <a:solidFill>
                  <a:prstClr val="black"/>
                </a:solidFill>
              </a:rPr>
              <a:t> (session 6)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Iphone, Smartphone, Apps, Apple In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t="6920" r="29796" b="5237"/>
          <a:stretch/>
        </p:blipFill>
        <p:spPr bwMode="auto">
          <a:xfrm>
            <a:off x="8118648" y="-703"/>
            <a:ext cx="683568" cy="9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835696" y="48837"/>
            <a:ext cx="57606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prstClr val="black"/>
                </a:solidFill>
              </a:rPr>
              <a:t>Anti cyber-</a:t>
            </a:r>
            <a:r>
              <a:rPr lang="fr-FR" sz="2800" b="1" dirty="0" err="1" smtClean="0">
                <a:solidFill>
                  <a:prstClr val="black"/>
                </a:solidFill>
              </a:rPr>
              <a:t>bullying</a:t>
            </a:r>
            <a:r>
              <a:rPr lang="fr-FR" sz="2800" b="1" dirty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campaigns</a:t>
            </a:r>
            <a:endParaRPr lang="fr-FR" sz="2800" b="1" dirty="0" smtClean="0">
              <a:solidFill>
                <a:prstClr val="black"/>
              </a:solidFill>
            </a:endParaRPr>
          </a:p>
          <a:p>
            <a:pPr algn="ctr"/>
            <a:endParaRPr lang="fr-FR" sz="2800" b="1" dirty="0" smtClean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2504" y="3719443"/>
            <a:ext cx="3783285" cy="1869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050" name="Picture 2" descr="Résultat de recherche d'images pour &quot;think social media poste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97" y="836712"/>
            <a:ext cx="424847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19872" y="3422131"/>
            <a:ext cx="3737657" cy="246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6" name="Picture 8" descr="Résultat de recherche d'images pour &quot;police australi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60" y="22582"/>
            <a:ext cx="1331640" cy="10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'Australie, Jour De L'Austra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60" y="1094777"/>
            <a:ext cx="1384400" cy="14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86172" y="1263204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 smtClean="0"/>
              <a:t>Check 4 docs on Moodle SHS LM Module 1 Design </a:t>
            </a:r>
            <a:r>
              <a:rPr lang="fr-FR" sz="2400" b="1" dirty="0" err="1" smtClean="0"/>
              <a:t>Your</a:t>
            </a:r>
            <a:r>
              <a:rPr lang="fr-FR" sz="2400" b="1" dirty="0" smtClean="0"/>
              <a:t> Life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1) Schedule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: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timeslot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b="1" u="sng" dirty="0" err="1" smtClean="0">
                <a:solidFill>
                  <a:schemeClr val="bg1">
                    <a:lumMod val="75000"/>
                  </a:schemeClr>
                </a:solidFill>
              </a:rPr>
              <a:t>either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during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LM </a:t>
            </a:r>
            <a:r>
              <a:rPr lang="fr-FR" sz="2400" b="1" u="sng" dirty="0" smtClean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PE class in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45 (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November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4th-8th)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Sport &amp; LV2 classes are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scheduled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as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usual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week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45</a:t>
            </a:r>
            <a:endParaRPr lang="fr-FR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2) Instructions : 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Read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carefully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before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sz="2400" dirty="0" err="1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endParaRPr lang="fr-FR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telephone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 English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Each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student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telephones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their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interviewer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their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own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phones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chemeClr val="bg1">
                    <a:lumMod val="75000"/>
                  </a:schemeClr>
                </a:solidFill>
              </a:rPr>
              <a:t>3) Questions</a:t>
            </a:r>
            <a:r>
              <a:rPr lang="fr-FR" sz="2400" dirty="0" smtClean="0">
                <a:solidFill>
                  <a:schemeClr val="bg1">
                    <a:lumMod val="75000"/>
                  </a:schemeClr>
                </a:solidFill>
              </a:rPr>
              <a:t> 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Reflect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, use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suggested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tools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prepare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your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answers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before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endParaRPr lang="fr-FR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u="sng" dirty="0" smtClean="0">
                <a:solidFill>
                  <a:schemeClr val="bg1">
                    <a:lumMod val="75000"/>
                  </a:schemeClr>
                </a:solidFill>
              </a:rPr>
              <a:t>Do not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read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75000"/>
                  </a:schemeClr>
                </a:solidFill>
              </a:rPr>
              <a:t>from</a:t>
            </a:r>
            <a:r>
              <a:rPr lang="fr-FR" sz="2000" dirty="0" smtClean="0">
                <a:solidFill>
                  <a:schemeClr val="bg1">
                    <a:lumMod val="75000"/>
                  </a:schemeClr>
                </a:solidFill>
              </a:rPr>
              <a:t> notes </a:t>
            </a:r>
            <a:endParaRPr lang="fr-FR" sz="1600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buClr>
                <a:srgbClr val="05529A"/>
              </a:buClr>
              <a:buFont typeface="Wingdings" panose="05000000000000000000" pitchFamily="2" charset="2"/>
              <a:buChar char="ü"/>
            </a:pPr>
            <a:r>
              <a:rPr lang="fr-FR" sz="2400" b="1" dirty="0" smtClean="0">
                <a:solidFill>
                  <a:srgbClr val="009999"/>
                </a:solidFill>
              </a:rPr>
              <a:t>4) </a:t>
            </a:r>
            <a:r>
              <a:rPr lang="fr-FR" sz="2400" b="1" dirty="0" err="1" smtClean="0">
                <a:solidFill>
                  <a:srgbClr val="009999"/>
                </a:solidFill>
              </a:rPr>
              <a:t>Rubric</a:t>
            </a:r>
            <a:r>
              <a:rPr lang="fr-FR" sz="2400" dirty="0" smtClean="0">
                <a:solidFill>
                  <a:prstClr val="black"/>
                </a:solidFill>
              </a:rPr>
              <a:t> </a:t>
            </a:r>
            <a:r>
              <a:rPr lang="fr-FR" sz="2400" dirty="0">
                <a:solidFill>
                  <a:prstClr val="black"/>
                </a:solidFill>
              </a:rPr>
              <a:t>: Evaluation </a:t>
            </a:r>
            <a:r>
              <a:rPr lang="fr-FR" sz="2400" dirty="0" err="1">
                <a:solidFill>
                  <a:prstClr val="black"/>
                </a:solidFill>
              </a:rPr>
              <a:t>focuses</a:t>
            </a:r>
            <a:r>
              <a:rPr lang="fr-FR" sz="2400" dirty="0">
                <a:solidFill>
                  <a:prstClr val="black"/>
                </a:solidFill>
              </a:rPr>
              <a:t> on </a:t>
            </a:r>
            <a:r>
              <a:rPr lang="fr-FR" sz="2400" dirty="0" smtClean="0">
                <a:solidFill>
                  <a:prstClr val="black"/>
                </a:solidFill>
              </a:rPr>
              <a:t>soft </a:t>
            </a:r>
            <a:r>
              <a:rPr lang="fr-FR" sz="2400" dirty="0" err="1">
                <a:solidFill>
                  <a:prstClr val="black"/>
                </a:solidFill>
              </a:rPr>
              <a:t>skills</a:t>
            </a:r>
            <a:r>
              <a:rPr lang="fr-FR" sz="2400" dirty="0">
                <a:solidFill>
                  <a:prstClr val="black"/>
                </a:solidFill>
              </a:rPr>
              <a:t>: </a:t>
            </a:r>
            <a:endParaRPr lang="fr-FR" sz="2400" dirty="0" smtClean="0">
              <a:solidFill>
                <a:prstClr val="black"/>
              </a:solidFill>
            </a:endParaRPr>
          </a:p>
          <a:p>
            <a:pPr lvl="1">
              <a:buClr>
                <a:srgbClr val="05529A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FF0000"/>
                </a:solidFill>
              </a:rPr>
              <a:t>S</a:t>
            </a:r>
            <a:r>
              <a:rPr lang="fr-FR" sz="2000" b="1" dirty="0" smtClean="0">
                <a:solidFill>
                  <a:srgbClr val="FF0000"/>
                </a:solidFill>
              </a:rPr>
              <a:t>elf-</a:t>
            </a:r>
            <a:r>
              <a:rPr lang="fr-FR" sz="2000" b="1" dirty="0" err="1" smtClean="0">
                <a:solidFill>
                  <a:srgbClr val="FF0000"/>
                </a:solidFill>
              </a:rPr>
              <a:t>knowledge</a:t>
            </a:r>
            <a:r>
              <a:rPr lang="fr-FR" sz="2000" b="1" dirty="0">
                <a:solidFill>
                  <a:srgbClr val="FF0000"/>
                </a:solidFill>
              </a:rPr>
              <a:t>, </a:t>
            </a:r>
            <a:r>
              <a:rPr lang="fr-FR" sz="2000" b="1" dirty="0" smtClean="0">
                <a:solidFill>
                  <a:srgbClr val="FF0000"/>
                </a:solidFill>
              </a:rPr>
              <a:t>self-</a:t>
            </a:r>
            <a:r>
              <a:rPr lang="fr-FR" sz="2000" b="1" dirty="0" err="1" smtClean="0">
                <a:solidFill>
                  <a:srgbClr val="FF0000"/>
                </a:solidFill>
              </a:rPr>
              <a:t>awareness</a:t>
            </a:r>
            <a:r>
              <a:rPr lang="fr-FR" sz="2000" b="1" dirty="0" smtClean="0">
                <a:solidFill>
                  <a:srgbClr val="FF0000"/>
                </a:solidFill>
              </a:rPr>
              <a:t>, </a:t>
            </a:r>
            <a:r>
              <a:rPr lang="fr-FR" sz="2000" b="1" dirty="0">
                <a:solidFill>
                  <a:srgbClr val="FF0000"/>
                </a:solidFill>
              </a:rPr>
              <a:t>self-management  </a:t>
            </a: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30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35696" y="188638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err="1" smtClean="0">
                <a:solidFill>
                  <a:prstClr val="black"/>
                </a:solidFill>
              </a:rPr>
              <a:t>Telephone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r>
              <a:rPr lang="fr-FR" sz="3200" b="1" dirty="0" err="1" smtClean="0">
                <a:solidFill>
                  <a:prstClr val="black"/>
                </a:solidFill>
              </a:rPr>
              <a:t>task</a:t>
            </a:r>
            <a:r>
              <a:rPr lang="fr-FR" sz="3200" b="1" dirty="0" smtClean="0">
                <a:solidFill>
                  <a:prstClr val="black"/>
                </a:solidFill>
              </a:rPr>
              <a:t> (session 6) 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7" name="Picture 2" descr="Perception, Psychologie, Arbre, Cerveau, Monde, Pensez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1" t="8322" b="7285"/>
          <a:stretch/>
        </p:blipFill>
        <p:spPr bwMode="auto">
          <a:xfrm>
            <a:off x="7236296" y="0"/>
            <a:ext cx="1919932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835696" y="48837"/>
            <a:ext cx="57606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prstClr val="black"/>
                </a:solidFill>
              </a:rPr>
              <a:t>Anti cyber-</a:t>
            </a:r>
            <a:r>
              <a:rPr lang="fr-FR" sz="2800" b="1" dirty="0" err="1" smtClean="0">
                <a:solidFill>
                  <a:prstClr val="black"/>
                </a:solidFill>
              </a:rPr>
              <a:t>bullying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campaigns</a:t>
            </a:r>
            <a:r>
              <a:rPr lang="fr-FR" sz="2800" b="1" dirty="0" smtClean="0">
                <a:solidFill>
                  <a:prstClr val="black"/>
                </a:solidFill>
              </a:rPr>
              <a:t>  </a:t>
            </a:r>
          </a:p>
          <a:p>
            <a:pPr algn="ctr"/>
            <a:endParaRPr lang="fr-FR" sz="2800" b="1" dirty="0" smtClean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82504" y="3719443"/>
            <a:ext cx="3783285" cy="1869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050" name="Picture 2" descr="Résultat de recherche d'images pour &quot;think social media poste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01" y="836712"/>
            <a:ext cx="424847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ésultat de recherche d'images pour &quot;police australi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60" y="22582"/>
            <a:ext cx="1331640" cy="10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L'Australie, Jour De L'Austral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60" y="1094777"/>
            <a:ext cx="1384400" cy="14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3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5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691829" y="48837"/>
            <a:ext cx="57606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prstClr val="black"/>
                </a:solidFill>
              </a:rPr>
              <a:t>Anti cyber-</a:t>
            </a:r>
            <a:r>
              <a:rPr lang="fr-FR" sz="2800" b="1" dirty="0" err="1" smtClean="0">
                <a:solidFill>
                  <a:prstClr val="black"/>
                </a:solidFill>
              </a:rPr>
              <a:t>bullying</a:t>
            </a:r>
            <a:r>
              <a:rPr lang="fr-FR" sz="2800" b="1" dirty="0" smtClean="0">
                <a:solidFill>
                  <a:prstClr val="black"/>
                </a:solidFill>
              </a:rPr>
              <a:t> </a:t>
            </a:r>
            <a:r>
              <a:rPr lang="fr-FR" sz="2800" b="1" dirty="0" err="1" smtClean="0">
                <a:solidFill>
                  <a:prstClr val="black"/>
                </a:solidFill>
              </a:rPr>
              <a:t>campaigns</a:t>
            </a:r>
            <a:r>
              <a:rPr lang="fr-FR" sz="2800" b="1" dirty="0" smtClean="0">
                <a:solidFill>
                  <a:prstClr val="black"/>
                </a:solidFill>
              </a:rPr>
              <a:t>  </a:t>
            </a:r>
          </a:p>
          <a:p>
            <a:pPr algn="ctr"/>
            <a:endParaRPr lang="fr-FR" sz="2800" b="1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THINK-Post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80888"/>
            <a:ext cx="3960440" cy="62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uchon, L'École, Remise Des Diplôm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88445"/>
            <a:ext cx="125963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nada, Drapeau, Feuille D'Érable, R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36" y="1340768"/>
            <a:ext cx="1259632" cy="8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6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2"/>
          </p:nvPr>
        </p:nvSpPr>
        <p:spPr>
          <a:xfrm>
            <a:off x="86172" y="980523"/>
            <a:ext cx="9057828" cy="489654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You </a:t>
            </a:r>
            <a:r>
              <a:rPr lang="fr-FR" b="1" dirty="0" smtClean="0"/>
              <a:t>have </a:t>
            </a:r>
            <a:r>
              <a:rPr lang="fr-FR" b="1" dirty="0" err="1" smtClean="0"/>
              <a:t>developed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soft </a:t>
            </a:r>
            <a:r>
              <a:rPr lang="fr-FR" b="1" dirty="0" err="1" smtClean="0"/>
              <a:t>skills</a:t>
            </a:r>
            <a:r>
              <a:rPr lang="fr-FR" b="1" dirty="0" smtClean="0"/>
              <a:t> for </a:t>
            </a:r>
            <a:r>
              <a:rPr lang="fr-FR" b="1" dirty="0" err="1" smtClean="0"/>
              <a:t>this</a:t>
            </a:r>
            <a:r>
              <a:rPr lang="fr-FR" b="1" dirty="0" smtClean="0"/>
              <a:t> class (session 5):</a:t>
            </a:r>
            <a:endParaRPr lang="fr-FR" sz="2000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Autonomy</a:t>
            </a:r>
            <a:r>
              <a:rPr lang="fr-FR" sz="2000" b="1" dirty="0" smtClean="0">
                <a:solidFill>
                  <a:srgbClr val="009999"/>
                </a:solidFill>
              </a:rPr>
              <a:t> &amp; </a:t>
            </a:r>
            <a:r>
              <a:rPr lang="fr-FR" sz="2000" b="1" dirty="0" err="1" smtClean="0">
                <a:solidFill>
                  <a:srgbClr val="009999"/>
                </a:solidFill>
              </a:rPr>
              <a:t>creativity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Read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resources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on Moodle SHS &amp;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reate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a basic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Wix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(?)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ePortfolio</a:t>
            </a:r>
            <a:endParaRPr lang="fr-FR" sz="20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err="1" smtClean="0">
                <a:solidFill>
                  <a:srgbClr val="009999"/>
                </a:solidFill>
              </a:rPr>
              <a:t>Curiosity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Try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out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a « 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career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 »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personality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test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https://www.truity.com/view/tests/personality-career</a:t>
            </a:r>
            <a:endParaRPr lang="fr-FR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7030A0"/>
                </a:solidFill>
                <a:hlinkClick r:id="rId3"/>
              </a:rPr>
              <a:t>https://</a:t>
            </a:r>
            <a:r>
              <a:rPr lang="fr-FR" sz="2000" b="1" dirty="0" smtClean="0">
                <a:solidFill>
                  <a:srgbClr val="7030A0"/>
                </a:solidFill>
                <a:hlinkClick r:id="rId3"/>
              </a:rPr>
              <a:t>www.etsglobal.org/Tests-Preparation/Workforce-Assessment-Solutions/WorkFORCE-Assessment-for-Job-Fit</a:t>
            </a:r>
            <a:endParaRPr lang="fr-FR" sz="2000" b="1" dirty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 smtClean="0">
                <a:solidFill>
                  <a:srgbClr val="009999"/>
                </a:solidFill>
              </a:rPr>
              <a:t>Networking, e-</a:t>
            </a:r>
            <a:r>
              <a:rPr lang="fr-FR" sz="2000" b="1" dirty="0" err="1" smtClean="0">
                <a:solidFill>
                  <a:srgbClr val="009999"/>
                </a:solidFill>
              </a:rPr>
              <a:t>reputation</a:t>
            </a:r>
            <a:r>
              <a:rPr lang="fr-FR" sz="2000" b="1" dirty="0" smtClean="0">
                <a:solidFill>
                  <a:srgbClr val="009999"/>
                </a:solidFill>
              </a:rPr>
              <a:t>, </a:t>
            </a:r>
            <a:r>
              <a:rPr lang="fr-FR" sz="2000" b="1" dirty="0" err="1" smtClean="0">
                <a:solidFill>
                  <a:srgbClr val="009999"/>
                </a:solidFill>
              </a:rPr>
              <a:t>personal</a:t>
            </a:r>
            <a:r>
              <a:rPr lang="fr-FR" sz="2000" b="1" dirty="0" smtClean="0">
                <a:solidFill>
                  <a:srgbClr val="009999"/>
                </a:solidFill>
              </a:rPr>
              <a:t> </a:t>
            </a:r>
            <a:r>
              <a:rPr lang="fr-FR" sz="2000" b="1" dirty="0" err="1" smtClean="0">
                <a:solidFill>
                  <a:srgbClr val="009999"/>
                </a:solidFill>
              </a:rPr>
              <a:t>branding</a:t>
            </a:r>
            <a:r>
              <a:rPr lang="fr-FR" sz="2000" b="1" dirty="0" smtClean="0">
                <a:solidFill>
                  <a:srgbClr val="009999"/>
                </a:solidFill>
              </a:rPr>
              <a:t>: </a:t>
            </a:r>
            <a:r>
              <a:rPr lang="fr-FR" sz="2000" b="1" dirty="0" err="1">
                <a:solidFill>
                  <a:schemeClr val="bg1">
                    <a:lumMod val="50000"/>
                  </a:schemeClr>
                </a:solidFill>
              </a:rPr>
              <a:t>Join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i="1" dirty="0" smtClean="0">
                <a:solidFill>
                  <a:schemeClr val="bg1">
                    <a:lumMod val="50000"/>
                  </a:schemeClr>
                </a:solidFill>
              </a:rPr>
              <a:t>LinkedIn 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&amp; T H I N K</a:t>
            </a:r>
            <a:endParaRPr lang="fr-FR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rgbClr val="009999"/>
                </a:solidFill>
              </a:rPr>
              <a:t>Design </a:t>
            </a:r>
            <a:r>
              <a:rPr lang="fr-FR" sz="2000" b="1" dirty="0" err="1" smtClean="0">
                <a:solidFill>
                  <a:srgbClr val="009999"/>
                </a:solidFill>
              </a:rPr>
              <a:t>Thinking</a:t>
            </a:r>
            <a:r>
              <a:rPr lang="fr-FR" sz="2000" b="1" dirty="0" smtClean="0">
                <a:solidFill>
                  <a:srgbClr val="009999"/>
                </a:solidFill>
              </a:rPr>
              <a:t> </a:t>
            </a:r>
            <a:r>
              <a:rPr lang="fr-FR" sz="2000" b="1" dirty="0" err="1" smtClean="0">
                <a:solidFill>
                  <a:srgbClr val="009999"/>
                </a:solidFill>
              </a:rPr>
              <a:t>your</a:t>
            </a:r>
            <a:r>
              <a:rPr lang="fr-FR" sz="2000" b="1" dirty="0" smtClean="0">
                <a:solidFill>
                  <a:srgbClr val="009999"/>
                </a:solidFill>
              </a:rPr>
              <a:t> Life: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Complete the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Journaling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Workview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Lifeview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activities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 (pp.1-3)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</a:rPr>
              <a:t>Watch the TED </a:t>
            </a:r>
            <a:r>
              <a:rPr lang="fr-FR" sz="2000" b="1" dirty="0" err="1" smtClean="0">
                <a:solidFill>
                  <a:schemeClr val="bg1">
                    <a:lumMod val="50000"/>
                  </a:schemeClr>
                </a:solidFill>
              </a:rPr>
              <a:t>Talks</a:t>
            </a:r>
            <a:r>
              <a:rPr lang="fr-FR" sz="2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b="1" dirty="0" smtClean="0">
                <a:hlinkClick r:id="rId4"/>
              </a:rPr>
              <a:t>https</a:t>
            </a:r>
            <a:r>
              <a:rPr lang="fr-FR" sz="2000" b="1" dirty="0">
                <a:hlinkClick r:id="rId4"/>
              </a:rPr>
              <a:t>://</a:t>
            </a:r>
            <a:r>
              <a:rPr lang="fr-FR" sz="2000" b="1" dirty="0" smtClean="0">
                <a:hlinkClick r:id="rId4"/>
              </a:rPr>
              <a:t>www.youtube.com/watch?v=SemHh0n19LA</a:t>
            </a:r>
            <a:r>
              <a:rPr lang="fr-FR" sz="2000" b="1" dirty="0" smtClean="0"/>
              <a:t> </a:t>
            </a:r>
            <a:r>
              <a:rPr lang="fr-FR" sz="2000" b="1" dirty="0">
                <a:hlinkClick r:id="rId5"/>
              </a:rPr>
              <a:t>https://www.youtube.com/watch?v=fkvIwq7oxzM</a:t>
            </a:r>
            <a:endParaRPr lang="fr-FR" sz="2000" b="1" dirty="0"/>
          </a:p>
          <a:p>
            <a:pPr lvl="1">
              <a:buFont typeface="Wingdings" panose="05000000000000000000" pitchFamily="2" charset="2"/>
              <a:buChar char="ü"/>
            </a:pPr>
            <a:endParaRPr lang="fr-FR" sz="2000" dirty="0"/>
          </a:p>
          <a:p>
            <a:pPr lvl="1">
              <a:buFont typeface="Wingdings" panose="05000000000000000000" pitchFamily="2" charset="2"/>
              <a:buChar char="ü"/>
            </a:pPr>
            <a:endParaRPr lang="fr-FR" sz="20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2400" b="1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400" b="1" dirty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3200" b="1" dirty="0" smtClean="0">
              <a:solidFill>
                <a:srgbClr val="009999"/>
              </a:solidFill>
            </a:endParaRP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91829" y="188639"/>
            <a:ext cx="6480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8"/>
            <a:r>
              <a:rPr lang="fr-FR" sz="3200" b="1" dirty="0" smtClean="0">
                <a:solidFill>
                  <a:prstClr val="black"/>
                </a:solidFill>
              </a:rPr>
              <a:t> Initiative, Attitude, </a:t>
            </a:r>
            <a:r>
              <a:rPr lang="fr-FR" sz="3200" b="1" dirty="0" err="1" smtClean="0">
                <a:solidFill>
                  <a:prstClr val="black"/>
                </a:solidFill>
              </a:rPr>
              <a:t>Proactivity</a:t>
            </a:r>
            <a:r>
              <a:rPr lang="fr-FR" sz="3200" b="1" dirty="0" smtClean="0">
                <a:solidFill>
                  <a:prstClr val="black"/>
                </a:solidFill>
              </a:rPr>
              <a:t> </a:t>
            </a:r>
            <a:endParaRPr lang="fr-FR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Résultat de recherche d'images pour &quot;Designing your lif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862707"/>
            <a:ext cx="403860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34564" r="32874" b="47170"/>
          <a:stretch/>
        </p:blipFill>
        <p:spPr bwMode="auto">
          <a:xfrm>
            <a:off x="4283968" y="2564903"/>
            <a:ext cx="4752528" cy="175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3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6633"/>
            <a:ext cx="1008111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2" t="20967" r="28337" b="21373"/>
          <a:stretch/>
        </p:blipFill>
        <p:spPr bwMode="auto">
          <a:xfrm>
            <a:off x="899593" y="1772816"/>
            <a:ext cx="7200800" cy="414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9CC7B-7C7E-4937-BBA5-A7E35C841C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ésultat de recherche d'images pour &quot;Appl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11" y="124099"/>
            <a:ext cx="1193564" cy="12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3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76DA7-6462-4495-965D-E91F9F2D8518}" type="slidenum">
              <a:rPr lang="fr-FR" smtClean="0">
                <a:solidFill>
                  <a:prstClr val="black"/>
                </a:solidFill>
              </a:rPr>
              <a:pPr/>
              <a:t>9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123"/>
            <a:ext cx="15843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Résultat de recherche d'images pour &quot;study work retirement life graph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" y="2480075"/>
            <a:ext cx="4608512" cy="31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rnout, Font, Le Feu, La Flamme, Stress, Texte, Grav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t="31965" r="7873" b="32651"/>
          <a:stretch/>
        </p:blipFill>
        <p:spPr bwMode="auto">
          <a:xfrm>
            <a:off x="5081247" y="3356992"/>
            <a:ext cx="3809651" cy="9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393758" y="86358"/>
            <a:ext cx="6480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Take</a:t>
            </a:r>
            <a:r>
              <a:rPr lang="fr-FR" sz="2800" b="1" dirty="0" smtClean="0"/>
              <a:t> the time to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err="1" smtClean="0"/>
              <a:t>develop</a:t>
            </a:r>
            <a:r>
              <a:rPr lang="fr-FR" sz="2800" b="1" dirty="0" smtClean="0"/>
              <a:t> self-</a:t>
            </a:r>
            <a:r>
              <a:rPr lang="fr-FR" sz="2800" b="1" dirty="0" err="1" smtClean="0"/>
              <a:t>knowledge</a:t>
            </a:r>
            <a:endParaRPr lang="fr-FR" sz="2800" b="1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smtClean="0"/>
              <a:t>design-</a:t>
            </a:r>
            <a:r>
              <a:rPr lang="fr-FR" sz="2800" b="1" dirty="0" err="1" smtClean="0"/>
              <a:t>think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your</a:t>
            </a:r>
            <a:r>
              <a:rPr lang="fr-FR" sz="2800" b="1" dirty="0" smtClean="0"/>
              <a:t> life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fr-FR" sz="2800" b="1" dirty="0" err="1"/>
              <a:t>b</a:t>
            </a:r>
            <a:r>
              <a:rPr lang="fr-FR" sz="2800" b="1" dirty="0" err="1" smtClean="0"/>
              <a:t>uild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your</a:t>
            </a:r>
            <a:r>
              <a:rPr lang="fr-FR" sz="2800" b="1" dirty="0" smtClean="0"/>
              <a:t> life « fit » </a:t>
            </a:r>
            <a:endParaRPr lang="fr-FR" sz="2800" b="1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435720" y="2276872"/>
            <a:ext cx="5906877" cy="34563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5712">
            <a:off x="1632915" y="2080186"/>
            <a:ext cx="5802741" cy="39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4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ésentation INP N7 style clair">
  <a:themeElements>
    <a:clrScheme name="INP Toulous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63746"/>
      </a:accent1>
      <a:accent2>
        <a:srgbClr val="E5005D"/>
      </a:accent2>
      <a:accent3>
        <a:srgbClr val="05529A"/>
      </a:accent3>
      <a:accent4>
        <a:srgbClr val="F7931E"/>
      </a:accent4>
      <a:accent5>
        <a:srgbClr val="60BC56"/>
      </a:accent5>
      <a:accent6>
        <a:srgbClr val="000000"/>
      </a:accent6>
      <a:hlink>
        <a:srgbClr val="E5005D"/>
      </a:hlink>
      <a:folHlink>
        <a:srgbClr val="800080"/>
      </a:folHlink>
    </a:clrScheme>
    <a:fontScheme name="INP Toulous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956</Words>
  <Application>Microsoft Office PowerPoint</Application>
  <PresentationFormat>Affichage à l'écran (4:3)</PresentationFormat>
  <Paragraphs>229</Paragraphs>
  <Slides>30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5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Thème Office</vt:lpstr>
      <vt:lpstr>Présentation INP N7 style clair</vt:lpstr>
      <vt:lpstr>1_Présentation INP N7 style clair</vt:lpstr>
      <vt:lpstr>4_Thème Office</vt:lpstr>
      <vt:lpstr>1_Thème Office</vt:lpstr>
      <vt:lpstr>Design-Think Your Life Session 2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INPT-ENSEEIHT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Life</dc:title>
  <dc:creator>hull</dc:creator>
  <cp:lastModifiedBy>hull</cp:lastModifiedBy>
  <cp:revision>166</cp:revision>
  <dcterms:created xsi:type="dcterms:W3CDTF">2019-06-12T14:40:13Z</dcterms:created>
  <dcterms:modified xsi:type="dcterms:W3CDTF">2019-10-21T09:57:49Z</dcterms:modified>
</cp:coreProperties>
</file>